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90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90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9864" y="2318656"/>
            <a:ext cx="1303655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3898" y="863832"/>
            <a:ext cx="18056302" cy="106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3593" y="2588220"/>
            <a:ext cx="10645140" cy="3914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hyperlink" Target="https://www.w3schools.com/python/panda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hyperlink" Target="http://www.kaggle.com/c/titanic/da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59864" y="2318656"/>
            <a:ext cx="1303655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6000"/>
              <a:t>Жасанды</a:t>
            </a:r>
            <a:r>
              <a:rPr lang="en-US" altLang="ru-RU" sz="6000"/>
              <a:t> </a:t>
            </a:r>
            <a:r>
              <a:rPr lang="en-US" altLang="en-US" sz="6000"/>
              <a:t>интеллект</a:t>
            </a:r>
            <a:r>
              <a:rPr lang="en-US" altLang="ru-RU" sz="6000"/>
              <a:t> </a:t>
            </a:r>
            <a:r>
              <a:rPr lang="en-US" altLang="en-US" sz="6000"/>
              <a:t>негіздері</a:t>
            </a:r>
            <a:endParaRPr lang="en-US" altLang="en-US" sz="6000"/>
          </a:p>
        </p:txBody>
      </p:sp>
      <p:sp>
        <p:nvSpPr>
          <p:cNvPr id="3" name="object 3"/>
          <p:cNvSpPr txBox="1"/>
          <p:nvPr/>
        </p:nvSpPr>
        <p:spPr>
          <a:xfrm>
            <a:off x="1055292" y="3463456"/>
            <a:ext cx="1628140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Мәліметтерді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тазалау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әдістері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Мәліметтердің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түрлерін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түсіну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құрылымдық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құрылымсыз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).</a:t>
            </a:r>
            <a:endParaRPr lang="en-US" altLang="ru-RU" sz="44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" spc="-90" dirty="0"/>
              <a:t>Орташа шама</a:t>
            </a:r>
            <a:r>
              <a:rPr spc="-90" dirty="0"/>
              <a:t>,</a:t>
            </a:r>
            <a:r>
              <a:rPr spc="-484" dirty="0"/>
              <a:t> </a:t>
            </a:r>
            <a:r>
              <a:rPr spc="-35" dirty="0"/>
              <a:t>Медиана</a:t>
            </a:r>
            <a:r>
              <a:rPr lang="" spc="-35" dirty="0"/>
              <a:t> және</a:t>
            </a:r>
            <a:r>
              <a:rPr spc="-365" dirty="0"/>
              <a:t> </a:t>
            </a:r>
            <a:r>
              <a:rPr spc="-20" dirty="0"/>
              <a:t>Мода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502520"/>
            <a:ext cx="17394555" cy="38608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514985" marR="5080" indent="-502920">
              <a:lnSpc>
                <a:spcPct val="90000"/>
              </a:lnSpc>
              <a:spcBef>
                <a:spcPts val="575"/>
              </a:spcBef>
              <a:buSzPct val="123000"/>
              <a:buFont typeface="Trebuchet MS" panose="020B0603020202020204"/>
              <a:buChar char="•"/>
              <a:tabLst>
                <a:tab pos="514350" algn="l"/>
                <a:tab pos="3503295" algn="l"/>
              </a:tabLst>
            </a:pPr>
            <a:r>
              <a:rPr sz="3950" b="1" dirty="0">
                <a:latin typeface="Arial" panose="020B0604020202020204"/>
                <a:cs typeface="Arial" panose="020B0604020202020204"/>
              </a:rPr>
              <a:t>Медиана</a:t>
            </a:r>
            <a:r>
              <a:rPr sz="3950" b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3950" spc="-50" dirty="0">
                <a:latin typeface="Trebuchet MS" panose="020B0603020202020204"/>
                <a:cs typeface="Trebuchet MS" panose="020B0603020202020204"/>
              </a:rPr>
              <a:t>—</a:t>
            </a:r>
            <a:r>
              <a:rPr sz="3950" dirty="0">
                <a:latin typeface="Trebuchet MS" panose="020B0603020202020204"/>
                <a:cs typeface="Trebuchet MS" panose="020B0603020202020204"/>
              </a:rPr>
              <a:t>	</a:t>
            </a:r>
            <a:r>
              <a:rPr lang="" altLang="" sz="3950" dirty="0"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ұл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сандар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жиынының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ортасы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болып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табылатын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сан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яғни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сандардың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жартысында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медианадан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үлкен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мәндер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бар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ал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жартысы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медианадан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кіші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мәндерге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ие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, 2, 3, 3, 5, 7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10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сандарының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медианасы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4-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ке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тең</a:t>
            </a:r>
            <a:r>
              <a:rPr sz="3950" spc="-25" dirty="0">
                <a:latin typeface="Trebuchet MS" panose="020B0603020202020204"/>
                <a:cs typeface="Trebuchet MS" panose="020B0603020202020204"/>
              </a:rPr>
              <a:t>.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marR="473075" indent="-502920">
              <a:lnSpc>
                <a:spcPts val="4300"/>
              </a:lnSpc>
              <a:spcBef>
                <a:spcPts val="3880"/>
              </a:spcBef>
              <a:buSzPct val="123000"/>
              <a:buFont typeface="Trebuchet MS" panose="020B0603020202020204"/>
              <a:buChar char="•"/>
              <a:tabLst>
                <a:tab pos="514350" algn="l"/>
                <a:tab pos="2662555" algn="l"/>
              </a:tabLst>
            </a:pPr>
            <a:r>
              <a:rPr sz="3950" b="1" dirty="0">
                <a:latin typeface="Arial" panose="020B0604020202020204"/>
                <a:cs typeface="Arial" panose="020B0604020202020204"/>
              </a:rPr>
              <a:t>Мода</a:t>
            </a:r>
            <a:r>
              <a:rPr sz="3950" b="1" spc="240" dirty="0">
                <a:latin typeface="Arial" panose="020B0604020202020204"/>
                <a:cs typeface="Arial" panose="020B0604020202020204"/>
              </a:rPr>
              <a:t> </a:t>
            </a:r>
            <a:r>
              <a:rPr sz="3950" spc="-50" dirty="0">
                <a:latin typeface="Trebuchet MS" panose="020B0603020202020204"/>
                <a:cs typeface="Trebuchet MS" panose="020B0603020202020204"/>
              </a:rPr>
              <a:t>—</a:t>
            </a:r>
            <a:r>
              <a:rPr sz="3950" dirty="0">
                <a:latin typeface="Trebuchet MS" panose="020B0603020202020204"/>
                <a:cs typeface="Trebuchet MS" panose="020B0603020202020204"/>
              </a:rPr>
              <a:t>	</a:t>
            </a:r>
            <a:r>
              <a:rPr lang="" altLang="" sz="3950" dirty="0"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ұл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берілген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сандар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жиынында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ең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жиі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кездесетін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сан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, 2, 3, 3, 5, 7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10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сандарының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25" dirty="0">
                <a:latin typeface="Trebuchet MS" panose="020B0603020202020204"/>
                <a:cs typeface="Trebuchet MS" panose="020B0603020202020204"/>
              </a:rPr>
              <a:t>режимі</a:t>
            </a:r>
            <a:r>
              <a:rPr lang="en-US" altLang="ru-RU" sz="3950" spc="-25" dirty="0">
                <a:latin typeface="Trebuchet MS" panose="020B0603020202020204"/>
                <a:cs typeface="Trebuchet MS" panose="020B0603020202020204"/>
              </a:rPr>
              <a:t> 3</a:t>
            </a:r>
            <a:r>
              <a:rPr sz="3950" spc="-25" dirty="0">
                <a:latin typeface="Trebuchet MS" panose="020B0603020202020204"/>
                <a:cs typeface="Trebuchet MS" panose="020B0603020202020204"/>
              </a:rPr>
              <a:t>.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959" y="8521198"/>
            <a:ext cx="7896225" cy="626745"/>
          </a:xfrm>
          <a:prstGeom prst="rect">
            <a:avLst/>
          </a:prstGeom>
          <a:ln w="20940">
            <a:solidFill>
              <a:srgbClr val="00A1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03935" algn="ctr">
              <a:lnSpc>
                <a:spcPts val="4425"/>
              </a:lnSpc>
            </a:pPr>
            <a:r>
              <a:rPr sz="3950" spc="-10" dirty="0">
                <a:latin typeface="Courier New" panose="02070309020205020404"/>
                <a:cs typeface="Courier New" panose="02070309020205020404"/>
              </a:rPr>
              <a:t>df[</a:t>
            </a:r>
            <a:r>
              <a:rPr sz="39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‘Age'</a:t>
            </a:r>
            <a:r>
              <a:rPr sz="3950" spc="-10" dirty="0">
                <a:latin typeface="Courier New" panose="02070309020205020404"/>
                <a:cs typeface="Courier New" panose="02070309020205020404"/>
              </a:rPr>
              <a:t>].median()</a:t>
            </a:r>
            <a:endParaRPr sz="39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06966" y="8521248"/>
            <a:ext cx="9895840" cy="634365"/>
          </a:xfrm>
          <a:custGeom>
            <a:avLst/>
            <a:gdLst/>
            <a:ahLst/>
            <a:cxnLst/>
            <a:rect l="l" t="t" r="r" b="b"/>
            <a:pathLst>
              <a:path w="9895840" h="634365">
                <a:moveTo>
                  <a:pt x="-240" y="634203"/>
                </a:moveTo>
                <a:lnTo>
                  <a:pt x="9895349" y="634203"/>
                </a:lnTo>
                <a:lnTo>
                  <a:pt x="9895349" y="70"/>
                </a:lnTo>
                <a:lnTo>
                  <a:pt x="-240" y="70"/>
                </a:lnTo>
                <a:lnTo>
                  <a:pt x="-240" y="634203"/>
                </a:lnTo>
                <a:close/>
              </a:path>
            </a:pathLst>
          </a:custGeom>
          <a:ln w="20940">
            <a:solidFill>
              <a:srgbClr val="00A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494660" y="8480972"/>
            <a:ext cx="6238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spc="-30" dirty="0">
                <a:latin typeface="Courier New" panose="02070309020205020404"/>
                <a:cs typeface="Courier New" panose="02070309020205020404"/>
              </a:rPr>
              <a:t>df[</a:t>
            </a:r>
            <a:r>
              <a:rPr sz="3950" spc="-3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sz="4000" spc="-30" dirty="0">
                <a:solidFill>
                  <a:srgbClr val="FF0000"/>
                </a:solidFill>
                <a:latin typeface="Leelawadee UI" panose="020B0502040204020203"/>
                <a:cs typeface="Leelawadee UI" panose="020B0502040204020203"/>
              </a:rPr>
              <a:t>Embarked</a:t>
            </a:r>
            <a:r>
              <a:rPr sz="4000" spc="-490" dirty="0">
                <a:solidFill>
                  <a:srgbClr val="FF0000"/>
                </a:solidFill>
                <a:latin typeface="Leelawadee UI" panose="020B0502040204020203"/>
                <a:cs typeface="Leelawadee UI" panose="020B0502040204020203"/>
              </a:rPr>
              <a:t> </a:t>
            </a:r>
            <a:r>
              <a:rPr sz="39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’</a:t>
            </a:r>
            <a:r>
              <a:rPr sz="3950" spc="-10" dirty="0">
                <a:latin typeface="Courier New" panose="02070309020205020404"/>
                <a:cs typeface="Courier New" panose="02070309020205020404"/>
              </a:rPr>
              <a:t>].mode()</a:t>
            </a:r>
            <a:endParaRPr sz="39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265" dirty="0"/>
              <a:t>Деректер</a:t>
            </a:r>
            <a:r>
              <a:rPr lang="en-US" altLang="ru-RU" spc="-265" dirty="0"/>
              <a:t> </a:t>
            </a:r>
            <a:r>
              <a:rPr lang="en-US" altLang="en-US" spc="-265" dirty="0"/>
              <a:t>түрін</a:t>
            </a:r>
            <a:r>
              <a:rPr lang="en-US" altLang="ru-RU" spc="-265" dirty="0"/>
              <a:t> </a:t>
            </a:r>
            <a:r>
              <a:rPr lang="en-US" altLang="en-US" spc="-265" dirty="0"/>
              <a:t>түрлендіру</a:t>
            </a:r>
            <a:endParaRPr lang="en-US" altLang="en-US"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252613"/>
            <a:ext cx="15533369" cy="171958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Сандық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мәнге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түрлендіру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жарлық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кодтау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)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Бір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ыстық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кодтау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/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жылдам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кодтау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бір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ыстық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кодтау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)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70444" y="6153686"/>
            <a:ext cx="12962890" cy="3665220"/>
            <a:chOff x="3570444" y="6153686"/>
            <a:chExt cx="12962890" cy="366522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70444" y="6153686"/>
              <a:ext cx="12962575" cy="36647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9391" y="6247861"/>
              <a:ext cx="12564681" cy="32668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326" y="865101"/>
            <a:ext cx="11880215" cy="181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lang="en-US" altLang="en-US" spc="-10" dirty="0"/>
              <a:t>Жаңа</a:t>
            </a:r>
            <a:r>
              <a:rPr lang="en-US" altLang="ru-RU" spc="-10" dirty="0"/>
              <a:t> </a:t>
            </a:r>
            <a:r>
              <a:rPr lang="en-US" altLang="en-US" spc="-10" dirty="0"/>
              <a:t>мүмкіндіктерді</a:t>
            </a:r>
            <a:r>
              <a:rPr lang="en-US" altLang="ru-RU" spc="-10" dirty="0"/>
              <a:t> </a:t>
            </a:r>
            <a:r>
              <a:rPr lang="en-US" altLang="en-US" spc="-10" dirty="0"/>
              <a:t>құру</a:t>
            </a:r>
            <a:endParaRPr lang="en-US" altLang="en-US" spc="-10" dirty="0"/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4500" dirty="0"/>
              <a:t>Feature</a:t>
            </a:r>
            <a:r>
              <a:rPr sz="4500" spc="125" dirty="0"/>
              <a:t> </a:t>
            </a:r>
            <a:r>
              <a:rPr sz="4500" spc="-10" dirty="0"/>
              <a:t>Engineering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450279" y="3499091"/>
            <a:ext cx="17387570" cy="75641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78790" marR="5080" indent="-466725">
              <a:lnSpc>
                <a:spcPts val="3770"/>
              </a:lnSpc>
              <a:spcBef>
                <a:spcPts val="735"/>
              </a:spcBef>
              <a:buSzPct val="123000"/>
              <a:buChar char="•"/>
              <a:tabLst>
                <a:tab pos="479425" algn="l"/>
                <a:tab pos="3305810" algn="l"/>
              </a:tabLst>
            </a:pP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Жаңа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мағыналы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мүмкіндіктерді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жасаңыз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" altLang="en-US" sz="3650" spc="-10" dirty="0">
                <a:latin typeface="Trebuchet MS" panose="020B0603020202020204"/>
                <a:cs typeface="Trebuchet MS" panose="020B0603020202020204"/>
              </a:rPr>
              <a:t>«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Отбасы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мөлшері</a:t>
            </a:r>
            <a:r>
              <a:rPr lang="" altLang="en-US" sz="3650" spc="-10" dirty="0">
                <a:latin typeface="Trebuchet MS" panose="020B0603020202020204"/>
                <a:cs typeface="Trebuchet MS" panose="020B0603020202020204"/>
              </a:rPr>
              <a:t>»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" altLang="en-US" sz="3650" spc="-10" dirty="0">
                <a:latin typeface="Trebuchet MS" panose="020B0603020202020204"/>
                <a:cs typeface="Trebuchet MS" panose="020B0603020202020204"/>
              </a:rPr>
              <a:t>«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Жалғыз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тұрғын</a:t>
            </a:r>
            <a:r>
              <a:rPr lang="" altLang="en-US" sz="3650" spc="-10" dirty="0">
                <a:latin typeface="Trebuchet MS" panose="020B0603020202020204"/>
                <a:cs typeface="Trebuchet MS" panose="020B0603020202020204"/>
              </a:rPr>
              <a:t>»</a:t>
            </a:r>
            <a:r>
              <a:rPr sz="3650" spc="-10" dirty="0">
                <a:latin typeface="Trebuchet MS" panose="020B0603020202020204"/>
                <a:cs typeface="Trebuchet MS" panose="020B0603020202020204"/>
              </a:rPr>
              <a:t>).</a:t>
            </a:r>
            <a:r>
              <a:rPr sz="3650" dirty="0">
                <a:latin typeface="Trebuchet MS" panose="020B0603020202020204"/>
                <a:cs typeface="Trebuchet MS" panose="020B0603020202020204"/>
              </a:rPr>
              <a:t>	</a:t>
            </a:r>
            <a:r>
              <a:rPr sz="36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3650" spc="-6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65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борттағы</a:t>
            </a:r>
            <a:r>
              <a:rPr lang="en-US" altLang="ru-RU" sz="365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65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ағайындылар</a:t>
            </a:r>
            <a:r>
              <a:rPr lang="en-US" altLang="ru-RU" sz="365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/</a:t>
            </a:r>
            <a:r>
              <a:rPr lang="en-US" altLang="en-US" sz="365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ерлі</a:t>
            </a:r>
            <a:r>
              <a:rPr lang="en-US" altLang="ru-RU" sz="365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-</a:t>
            </a:r>
            <a:r>
              <a:rPr lang="en-US" altLang="en-US" sz="365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зайыптылар</a:t>
            </a:r>
            <a:endParaRPr lang="en-US" altLang="en-US" sz="3650">
              <a:latin typeface="Courier New" panose="02070309020205020404"/>
              <a:cs typeface="Courier New" panose="02070309020205020404"/>
            </a:endParaRPr>
          </a:p>
          <a:p>
            <a:pPr marL="3343910">
              <a:lnSpc>
                <a:spcPct val="100000"/>
              </a:lnSpc>
              <a:spcBef>
                <a:spcPts val="20"/>
              </a:spcBef>
            </a:pPr>
            <a:r>
              <a:rPr sz="36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3650" spc="14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6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борттағы</a:t>
            </a:r>
            <a:r>
              <a:rPr lang="en-US" altLang="ru-RU" sz="36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6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ата</a:t>
            </a:r>
            <a:r>
              <a:rPr lang="en-US" altLang="ru-RU" sz="36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-</a:t>
            </a:r>
            <a:r>
              <a:rPr lang="en-US" altLang="en-US" sz="36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аналар</a:t>
            </a:r>
            <a:r>
              <a:rPr lang="en-US" altLang="ru-RU" sz="36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/</a:t>
            </a:r>
            <a:r>
              <a:rPr lang="en-US" altLang="en-US" sz="36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балалар</a:t>
            </a:r>
            <a:r>
              <a:rPr sz="36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]</a:t>
            </a:r>
            <a:r>
              <a:rPr sz="3650" spc="1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+</a:t>
            </a:r>
            <a:r>
              <a:rPr sz="3650" spc="1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50" dirty="0">
                <a:latin typeface="Courier New" panose="02070309020205020404"/>
                <a:cs typeface="Courier New" panose="02070309020205020404"/>
              </a:rPr>
              <a:t>1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3150"/>
              </a:spcBef>
            </a:pPr>
            <a:endParaRPr sz="3650">
              <a:latin typeface="Courier New" panose="02070309020205020404"/>
              <a:cs typeface="Courier New" panose="02070309020205020404"/>
            </a:endParaRPr>
          </a:p>
          <a:p>
            <a:pPr marL="480060">
              <a:lnSpc>
                <a:spcPct val="100000"/>
              </a:lnSpc>
            </a:pPr>
            <a:r>
              <a:rPr sz="3650" dirty="0">
                <a:latin typeface="Courier New" panose="02070309020205020404"/>
                <a:cs typeface="Courier New" panose="02070309020205020404"/>
              </a:rPr>
              <a:t>#</a:t>
            </a:r>
            <a:r>
              <a:rPr sz="3650" spc="10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" altLang="en-US" sz="3650">
                <a:latin typeface="Courier New" panose="02070309020205020404"/>
                <a:cs typeface="Courier New" panose="02070309020205020404"/>
              </a:rPr>
              <a:t>«</a:t>
            </a:r>
            <a:r>
              <a:rPr lang="en-US" altLang="en-US" sz="3650">
                <a:latin typeface="Courier New" panose="02070309020205020404"/>
                <a:cs typeface="Courier New" panose="02070309020205020404"/>
              </a:rPr>
              <a:t>Отбасы</a:t>
            </a:r>
            <a:r>
              <a:rPr lang="en-US" altLang="ru-RU" sz="365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650">
                <a:latin typeface="Courier New" panose="02070309020205020404"/>
                <a:cs typeface="Courier New" panose="02070309020205020404"/>
              </a:rPr>
              <a:t>өлшемі</a:t>
            </a:r>
            <a:r>
              <a:rPr lang="" altLang="en-US" sz="3650">
                <a:latin typeface="Courier New" panose="02070309020205020404"/>
                <a:cs typeface="Courier New" panose="02070309020205020404"/>
              </a:rPr>
              <a:t>»</a:t>
            </a:r>
            <a:r>
              <a:rPr lang="en-US" altLang="ru-RU" sz="365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650">
                <a:latin typeface="Courier New" panose="02070309020205020404"/>
                <a:cs typeface="Courier New" panose="02070309020205020404"/>
              </a:rPr>
              <a:t>мүмкіндігін</a:t>
            </a:r>
            <a:r>
              <a:rPr lang="en-US" altLang="ru-RU" sz="365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650">
                <a:latin typeface="Courier New" panose="02070309020205020404"/>
                <a:cs typeface="Courier New" panose="02070309020205020404"/>
              </a:rPr>
              <a:t>жасау</a:t>
            </a:r>
            <a:endParaRPr lang="en-US" altLang="en-US" sz="3650">
              <a:latin typeface="Courier New" panose="02070309020205020404"/>
              <a:cs typeface="Courier New" panose="02070309020205020404"/>
            </a:endParaRPr>
          </a:p>
          <a:p>
            <a:pPr marL="480060">
              <a:lnSpc>
                <a:spcPct val="100000"/>
              </a:lnSpc>
              <a:spcBef>
                <a:spcPts val="3145"/>
              </a:spcBef>
            </a:pPr>
            <a:r>
              <a:rPr sz="3650" dirty="0">
                <a:latin typeface="Courier New" panose="02070309020205020404"/>
                <a:cs typeface="Courier New" panose="02070309020205020404"/>
              </a:rPr>
              <a:t>df['</a:t>
            </a:r>
            <a:r>
              <a:rPr lang="" altLang=""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Отбасы өлшемі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']</a:t>
            </a:r>
            <a:r>
              <a:rPr sz="3650" spc="8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650" spc="6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df[</a:t>
            </a:r>
            <a:r>
              <a:rPr sz="3600" dirty="0">
                <a:latin typeface="Courier New" panose="02070309020205020404"/>
                <a:cs typeface="Courier New" panose="02070309020205020404"/>
              </a:rPr>
              <a:t>'</a:t>
            </a:r>
            <a:r>
              <a:rPr sz="360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SibSp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']</a:t>
            </a:r>
            <a:r>
              <a:rPr sz="3650" spc="8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+</a:t>
            </a:r>
            <a:r>
              <a:rPr sz="3650" spc="7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df[</a:t>
            </a:r>
            <a:r>
              <a:rPr sz="365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sz="360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Parch</a:t>
            </a:r>
            <a:r>
              <a:rPr sz="365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]</a:t>
            </a:r>
            <a:r>
              <a:rPr sz="3650" spc="7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+</a:t>
            </a:r>
            <a:r>
              <a:rPr sz="3650" spc="7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50" dirty="0">
                <a:latin typeface="Courier New" panose="02070309020205020404"/>
                <a:cs typeface="Courier New" panose="02070309020205020404"/>
              </a:rPr>
              <a:t>1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</a:pPr>
            <a:endParaRPr sz="36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2265"/>
              </a:spcBef>
            </a:pPr>
            <a:endParaRPr sz="3650">
              <a:latin typeface="Courier New" panose="02070309020205020404"/>
              <a:cs typeface="Courier New" panose="02070309020205020404"/>
            </a:endParaRPr>
          </a:p>
          <a:p>
            <a:pPr marL="480060">
              <a:lnSpc>
                <a:spcPct val="100000"/>
              </a:lnSpc>
              <a:spcBef>
                <a:spcPts val="5"/>
              </a:spcBef>
            </a:pPr>
            <a:r>
              <a:rPr sz="3650" dirty="0">
                <a:latin typeface="Courier New" panose="02070309020205020404"/>
                <a:cs typeface="Courier New" panose="02070309020205020404"/>
              </a:rPr>
              <a:t>#</a:t>
            </a:r>
            <a:r>
              <a:rPr sz="3650" spc="10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" altLang="en-US" sz="3650" spc="-10" dirty="0">
                <a:latin typeface="Courier New" panose="02070309020205020404"/>
                <a:cs typeface="Courier New" panose="02070309020205020404"/>
              </a:rPr>
              <a:t>«</a:t>
            </a:r>
            <a:r>
              <a:rPr lang="en-US" altLang="en-US" sz="3650" spc="-10" dirty="0">
                <a:latin typeface="Courier New" panose="02070309020205020404"/>
                <a:cs typeface="Courier New" panose="02070309020205020404"/>
              </a:rPr>
              <a:t>Жалғыз</a:t>
            </a:r>
            <a:r>
              <a:rPr lang="en-US" altLang="ru-RU" sz="3650" spc="-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650" spc="-10" dirty="0">
                <a:latin typeface="Courier New" panose="02070309020205020404"/>
                <a:cs typeface="Courier New" panose="02070309020205020404"/>
              </a:rPr>
              <a:t>жолаушы</a:t>
            </a:r>
            <a:r>
              <a:rPr lang="" altLang="en-US" sz="3650" spc="-10" dirty="0">
                <a:latin typeface="Courier New" panose="02070309020205020404"/>
                <a:cs typeface="Courier New" panose="02070309020205020404"/>
              </a:rPr>
              <a:t>»</a:t>
            </a:r>
            <a:r>
              <a:rPr lang="en-US" altLang="ru-RU" sz="3650" spc="-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650" spc="-10" dirty="0">
                <a:latin typeface="Courier New" panose="02070309020205020404"/>
                <a:cs typeface="Courier New" panose="02070309020205020404"/>
              </a:rPr>
              <a:t>мүмкіндігін</a:t>
            </a:r>
            <a:r>
              <a:rPr lang="en-US" altLang="ru-RU" sz="3650" spc="-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3650" spc="-10" dirty="0">
                <a:latin typeface="Courier New" panose="02070309020205020404"/>
                <a:cs typeface="Courier New" panose="02070309020205020404"/>
              </a:rPr>
              <a:t>жасау</a:t>
            </a:r>
            <a:r>
              <a:rPr sz="3650" spc="-10" dirty="0">
                <a:latin typeface="Courier New" panose="02070309020205020404"/>
                <a:cs typeface="Courier New" panose="02070309020205020404"/>
              </a:rPr>
              <a:t>'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 marL="480060" marR="2880995">
              <a:lnSpc>
                <a:spcPts val="3900"/>
              </a:lnSpc>
              <a:spcBef>
                <a:spcPts val="3670"/>
              </a:spcBef>
            </a:pPr>
            <a:r>
              <a:rPr sz="3650" dirty="0">
                <a:latin typeface="Courier New" panose="02070309020205020404"/>
                <a:cs typeface="Courier New" panose="02070309020205020404"/>
              </a:rPr>
              <a:t>df[</a:t>
            </a:r>
            <a:r>
              <a:rPr sz="365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lang="" altLang="" sz="365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Жалғыз жолаушы</a:t>
            </a:r>
            <a:r>
              <a:rPr sz="3650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'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]</a:t>
            </a:r>
            <a:r>
              <a:rPr sz="3650" spc="1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650" spc="15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(df['</a:t>
            </a:r>
            <a:r>
              <a:rPr lang="" altLang=""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Отбасы өлшемі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']</a:t>
            </a:r>
            <a:r>
              <a:rPr sz="3650" spc="1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25" dirty="0">
                <a:latin typeface="Courier New" panose="02070309020205020404"/>
                <a:cs typeface="Courier New" panose="02070309020205020404"/>
              </a:rPr>
              <a:t>== </a:t>
            </a:r>
            <a:r>
              <a:rPr sz="3650" spc="-10" dirty="0">
                <a:latin typeface="Courier New" panose="02070309020205020404"/>
                <a:cs typeface="Courier New" panose="02070309020205020404"/>
              </a:rPr>
              <a:t>1).astype(int)</a:t>
            </a:r>
            <a:endParaRPr sz="3650">
              <a:latin typeface="Courier New" panose="02070309020205020404"/>
              <a:cs typeface="Courier New" panose="020703090202050204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422881" y="5275085"/>
            <a:ext cx="3047551" cy="22389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95245" y="8092921"/>
            <a:ext cx="4108346" cy="28617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326" y="865101"/>
            <a:ext cx="14130655" cy="181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lang="en-US" altLang="en-US" spc="-459" dirty="0"/>
              <a:t>Эквиваленттілік</a:t>
            </a:r>
            <a:r>
              <a:rPr spc="-459" dirty="0"/>
              <a:t> </a:t>
            </a:r>
            <a:r>
              <a:rPr spc="-775" dirty="0"/>
              <a:t>T</a:t>
            </a:r>
            <a:r>
              <a:rPr spc="-114" dirty="0"/>
              <a:t>r</a:t>
            </a:r>
            <a:r>
              <a:rPr spc="-130" dirty="0"/>
              <a:t>u</a:t>
            </a:r>
            <a:r>
              <a:rPr spc="-114" dirty="0"/>
              <a:t>e</a:t>
            </a:r>
            <a:r>
              <a:rPr spc="-80" dirty="0"/>
              <a:t>/</a:t>
            </a:r>
            <a:r>
              <a:rPr spc="-130" dirty="0"/>
              <a:t>F</a:t>
            </a:r>
            <a:r>
              <a:rPr spc="-114" dirty="0"/>
              <a:t>a</a:t>
            </a:r>
            <a:r>
              <a:rPr spc="-130" dirty="0"/>
              <a:t>ls</a:t>
            </a:r>
            <a:r>
              <a:rPr spc="-15" dirty="0"/>
              <a:t>e</a:t>
            </a:r>
            <a:r>
              <a:rPr spc="-225" dirty="0"/>
              <a:t> </a:t>
            </a:r>
            <a:r>
              <a:rPr dirty="0"/>
              <a:t>и</a:t>
            </a:r>
            <a:r>
              <a:rPr spc="-275" dirty="0"/>
              <a:t> </a:t>
            </a:r>
            <a:r>
              <a:rPr spc="-25" dirty="0"/>
              <a:t>1/0</a:t>
            </a:r>
            <a:endParaRPr spc="-25" dirty="0"/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4500" dirty="0"/>
              <a:t>Тип</a:t>
            </a:r>
            <a:r>
              <a:rPr sz="4500" spc="-114" dirty="0"/>
              <a:t> </a:t>
            </a:r>
            <a:r>
              <a:rPr sz="4500" dirty="0"/>
              <a:t>boolean</a:t>
            </a:r>
            <a:r>
              <a:rPr sz="4500" spc="-80" dirty="0"/>
              <a:t> </a:t>
            </a:r>
            <a:r>
              <a:rPr sz="4500" spc="-10" dirty="0"/>
              <a:t>(bool)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1023593" y="3463456"/>
            <a:ext cx="7477125" cy="507555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514985" marR="491490" indent="-502920">
              <a:lnSpc>
                <a:spcPts val="4740"/>
              </a:lnSpc>
              <a:spcBef>
                <a:spcPts val="555"/>
              </a:spcBef>
              <a:buSzPct val="123000"/>
              <a:buChar char="•"/>
              <a:tabLst>
                <a:tab pos="514350" algn="l"/>
                <a:tab pos="103886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Бағдарламалауда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True 1-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False 0-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тең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marR="491490" indent="-502920">
              <a:lnSpc>
                <a:spcPts val="4740"/>
              </a:lnSpc>
              <a:spcBef>
                <a:spcPts val="555"/>
              </a:spcBef>
              <a:buSzPct val="123000"/>
              <a:buChar char="•"/>
              <a:tabLst>
                <a:tab pos="514350" algn="l"/>
                <a:tab pos="1038860" algn="l"/>
              </a:tabLst>
            </a:pP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marR="491490" indent="-502920">
              <a:lnSpc>
                <a:spcPts val="4740"/>
              </a:lnSpc>
              <a:spcBef>
                <a:spcPts val="555"/>
              </a:spcBef>
              <a:buSzPct val="123000"/>
              <a:buChar char="•"/>
              <a:tabLst>
                <a:tab pos="514350" algn="l"/>
                <a:tab pos="103886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өңдеуде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маңызды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қашан</a:t>
            </a:r>
            <a:r>
              <a:rPr lang="" altLang="en-US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машиналық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оқытуда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категориялық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айнымалыларды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кодтау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12207" y="4777824"/>
            <a:ext cx="10873105" cy="1962150"/>
            <a:chOff x="9112207" y="4777824"/>
            <a:chExt cx="10873105" cy="196215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112207" y="4777824"/>
              <a:ext cx="10872708" cy="19619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11150" y="4872104"/>
              <a:ext cx="10474822" cy="15640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459" dirty="0">
                <a:sym typeface="+mn-ea"/>
              </a:rPr>
              <a:t>Эквиваленттілік</a:t>
            </a:r>
            <a:r>
              <a:rPr spc="-459" dirty="0">
                <a:sym typeface="+mn-ea"/>
              </a:rPr>
              <a:t> </a:t>
            </a:r>
            <a:r>
              <a:rPr spc="-459" dirty="0"/>
              <a:t> </a:t>
            </a:r>
            <a:r>
              <a:rPr spc="-775" dirty="0"/>
              <a:t>T</a:t>
            </a:r>
            <a:r>
              <a:rPr spc="-114" dirty="0"/>
              <a:t>r</a:t>
            </a:r>
            <a:r>
              <a:rPr spc="-130" dirty="0"/>
              <a:t>u</a:t>
            </a:r>
            <a:r>
              <a:rPr spc="-114" dirty="0"/>
              <a:t>e</a:t>
            </a:r>
            <a:r>
              <a:rPr spc="-80" dirty="0"/>
              <a:t>/</a:t>
            </a:r>
            <a:r>
              <a:rPr spc="-130" dirty="0"/>
              <a:t>F</a:t>
            </a:r>
            <a:r>
              <a:rPr spc="-114" dirty="0"/>
              <a:t>a</a:t>
            </a:r>
            <a:r>
              <a:rPr spc="-130" dirty="0"/>
              <a:t>ls</a:t>
            </a:r>
            <a:r>
              <a:rPr spc="-15" dirty="0"/>
              <a:t>e</a:t>
            </a:r>
            <a:r>
              <a:rPr spc="-225" dirty="0"/>
              <a:t> </a:t>
            </a:r>
            <a:r>
              <a:rPr dirty="0"/>
              <a:t>и</a:t>
            </a:r>
            <a:r>
              <a:rPr spc="-275" dirty="0"/>
              <a:t> </a:t>
            </a:r>
            <a:r>
              <a:rPr spc="-25" dirty="0"/>
              <a:t>1/0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26247" y="3490887"/>
            <a:ext cx="6285865" cy="1636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spc="-75" dirty="0">
                <a:latin typeface="Trebuchet MS" panose="020B0603020202020204"/>
                <a:cs typeface="Trebuchet MS" panose="020B0603020202020204"/>
              </a:rPr>
              <a:t>print(int(True))#</a:t>
            </a:r>
            <a:r>
              <a:rPr sz="395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55" dirty="0">
                <a:latin typeface="Trebuchet MS" panose="020B0603020202020204"/>
                <a:cs typeface="Trebuchet MS" panose="020B0603020202020204"/>
              </a:rPr>
              <a:t>Выведет</a:t>
            </a:r>
            <a:r>
              <a:rPr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50" dirty="0">
                <a:latin typeface="Trebuchet MS" panose="020B0603020202020204"/>
                <a:cs typeface="Trebuchet MS" panose="020B0603020202020204"/>
              </a:rPr>
              <a:t>1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3205"/>
              </a:spcBef>
            </a:pPr>
            <a:r>
              <a:rPr sz="3950" spc="-160" dirty="0">
                <a:latin typeface="Trebuchet MS" panose="020B0603020202020204"/>
                <a:cs typeface="Trebuchet MS" panose="020B0603020202020204"/>
              </a:rPr>
              <a:t>print(int(False))</a:t>
            </a:r>
            <a:r>
              <a:rPr sz="3950" spc="-2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dirty="0">
                <a:latin typeface="Trebuchet MS" panose="020B0603020202020204"/>
                <a:cs typeface="Trebuchet MS" panose="020B0603020202020204"/>
              </a:rPr>
              <a:t>#</a:t>
            </a:r>
            <a:r>
              <a:rPr sz="3950" spc="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55" dirty="0">
                <a:latin typeface="Trebuchet MS" panose="020B0603020202020204"/>
                <a:cs typeface="Trebuchet MS" panose="020B0603020202020204"/>
              </a:rPr>
              <a:t>Выведет</a:t>
            </a:r>
            <a:r>
              <a:rPr sz="3950" spc="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50" dirty="0">
                <a:latin typeface="Trebuchet MS" panose="020B0603020202020204"/>
                <a:cs typeface="Trebuchet MS" panose="020B0603020202020204"/>
              </a:rPr>
              <a:t>0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6247" y="6520522"/>
            <a:ext cx="2840355" cy="1636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spc="-140" dirty="0">
                <a:latin typeface="Trebuchet MS" panose="020B0603020202020204"/>
                <a:cs typeface="Trebuchet MS" panose="020B0603020202020204"/>
              </a:rPr>
              <a:t>print(bool(1))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3205"/>
              </a:spcBef>
            </a:pPr>
            <a:r>
              <a:rPr sz="3950" spc="-140" dirty="0">
                <a:latin typeface="Trebuchet MS" panose="020B0603020202020204"/>
                <a:cs typeface="Trebuchet MS" panose="020B0603020202020204"/>
              </a:rPr>
              <a:t>print(bool(0))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6581" y="6520522"/>
            <a:ext cx="1610360" cy="1636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dirty="0">
                <a:latin typeface="Trebuchet MS" panose="020B0603020202020204"/>
                <a:cs typeface="Trebuchet MS" panose="020B0603020202020204"/>
              </a:rPr>
              <a:t>#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20" dirty="0">
                <a:latin typeface="Trebuchet MS" panose="020B0603020202020204"/>
                <a:cs typeface="Trebuchet MS" panose="020B0603020202020204"/>
              </a:rPr>
              <a:t>True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3205"/>
              </a:spcBef>
            </a:pPr>
            <a:r>
              <a:rPr sz="3950" dirty="0">
                <a:latin typeface="Trebuchet MS" panose="020B0603020202020204"/>
                <a:cs typeface="Trebuchet MS" panose="020B0603020202020204"/>
              </a:rPr>
              <a:t>#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 False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110" dirty="0"/>
              <a:t>Масштабтау</a:t>
            </a:r>
            <a:r>
              <a:rPr lang="en-US" altLang="ru-RU" spc="-110" dirty="0"/>
              <a:t> </a:t>
            </a:r>
            <a:r>
              <a:rPr lang="en-US" altLang="en-US" spc="-110" dirty="0"/>
              <a:t>және</a:t>
            </a:r>
            <a:r>
              <a:rPr lang="en-US" altLang="ru-RU" spc="-110" dirty="0"/>
              <a:t> </a:t>
            </a:r>
            <a:r>
              <a:rPr lang="en-US" altLang="en-US" spc="-110" dirty="0"/>
              <a:t>нормалау</a:t>
            </a:r>
            <a:endParaRPr lang="en-US" altLang="en-US" spc="-11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498761"/>
            <a:ext cx="17348200" cy="60134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10540" marR="5080" indent="-498475" algn="just">
              <a:lnSpc>
                <a:spcPct val="90000"/>
              </a:lnSpc>
              <a:spcBef>
                <a:spcPts val="580"/>
              </a:spcBef>
              <a:buSzPct val="123000"/>
              <a:buChar char="•"/>
              <a:tabLst>
                <a:tab pos="510540" algn="l"/>
              </a:tabLst>
            </a:pP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ML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модельдеріне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арналған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ru-RU" sz="39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Age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жасы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" altLang="en-US" sz="3900" spc="-10" dirty="0">
                <a:latin typeface="Trebuchet MS" panose="020B0603020202020204"/>
                <a:cs typeface="Trebuchet MS" panose="020B0603020202020204"/>
              </a:rPr>
              <a:t>«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Жолаушының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жол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ақысы</a:t>
            </a:r>
            <a:r>
              <a:rPr lang="" altLang="en-US" sz="3900" spc="-10" dirty="0">
                <a:latin typeface="Trebuchet MS" panose="020B0603020202020204"/>
                <a:cs typeface="Trebuchet MS" panose="020B0603020202020204"/>
              </a:rPr>
              <a:t>»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ru-RU" sz="39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Fare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сияқты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сандық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сипаттамаларды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қалыпқа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келтіріңіз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9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 spc="-10" dirty="0">
                <a:latin typeface="Trebuchet MS" panose="020B0603020202020204"/>
                <a:cs typeface="Trebuchet MS" panose="020B0603020202020204"/>
              </a:rPr>
              <a:t>масштабтаңыз</a:t>
            </a:r>
            <a:r>
              <a:rPr sz="3900" spc="-10" dirty="0">
                <a:latin typeface="Trebuchet MS" panose="020B0603020202020204"/>
                <a:cs typeface="Trebuchet MS" panose="020B0603020202020204"/>
              </a:rPr>
              <a:t>.</a:t>
            </a:r>
            <a:endParaRPr sz="3900">
              <a:latin typeface="Trebuchet MS" panose="020B0603020202020204"/>
              <a:cs typeface="Trebuchet MS" panose="020B0603020202020204"/>
            </a:endParaRPr>
          </a:p>
          <a:p>
            <a:pPr marL="510540" marR="2575560">
              <a:lnSpc>
                <a:spcPct val="200000"/>
              </a:lnSpc>
              <a:spcBef>
                <a:spcPts val="2885"/>
              </a:spcBef>
            </a:pPr>
            <a:r>
              <a:rPr sz="3900" dirty="0">
                <a:latin typeface="Courier New" panose="02070309020205020404"/>
                <a:cs typeface="Courier New" panose="02070309020205020404"/>
              </a:rPr>
              <a:t>from</a:t>
            </a:r>
            <a:r>
              <a:rPr sz="3900" spc="-3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00" dirty="0">
                <a:latin typeface="Courier New" panose="02070309020205020404"/>
                <a:cs typeface="Courier New" panose="02070309020205020404"/>
              </a:rPr>
              <a:t>sklearn.preprocessing</a:t>
            </a:r>
            <a:r>
              <a:rPr sz="3900" spc="-1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00" dirty="0">
                <a:latin typeface="Courier New" panose="02070309020205020404"/>
                <a:cs typeface="Courier New" panose="02070309020205020404"/>
              </a:rPr>
              <a:t>import</a:t>
            </a:r>
            <a:r>
              <a:rPr sz="3900" spc="-1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00" spc="-10" dirty="0">
                <a:latin typeface="Courier New" panose="02070309020205020404"/>
                <a:cs typeface="Courier New" panose="02070309020205020404"/>
              </a:rPr>
              <a:t>StandardScaler </a:t>
            </a:r>
            <a:r>
              <a:rPr sz="3900" dirty="0">
                <a:latin typeface="Courier New" panose="02070309020205020404"/>
                <a:cs typeface="Courier New" panose="02070309020205020404"/>
              </a:rPr>
              <a:t>scaler</a:t>
            </a:r>
            <a:r>
              <a:rPr sz="3900" spc="-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0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900" spc="-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00" spc="-10" dirty="0">
                <a:latin typeface="Courier New" panose="02070309020205020404"/>
                <a:cs typeface="Courier New" panose="02070309020205020404"/>
              </a:rPr>
              <a:t>StandardScaler()</a:t>
            </a:r>
            <a:endParaRPr sz="3900">
              <a:latin typeface="Courier New" panose="02070309020205020404"/>
              <a:cs typeface="Courier New" panose="02070309020205020404"/>
            </a:endParaRPr>
          </a:p>
          <a:p>
            <a:pPr marL="510540" marR="1103630">
              <a:lnSpc>
                <a:spcPts val="4100"/>
              </a:lnSpc>
              <a:spcBef>
                <a:spcPts val="3885"/>
              </a:spcBef>
            </a:pPr>
            <a:r>
              <a:rPr sz="3900" dirty="0">
                <a:latin typeface="Courier New" panose="02070309020205020404"/>
                <a:cs typeface="Courier New" panose="02070309020205020404"/>
              </a:rPr>
              <a:t>df[[</a:t>
            </a:r>
            <a:r>
              <a:rPr sz="390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'Age',</a:t>
            </a:r>
            <a:r>
              <a:rPr sz="3900" spc="-55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0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'Fare'</a:t>
            </a:r>
            <a:r>
              <a:rPr sz="3900" dirty="0">
                <a:latin typeface="Courier New" panose="02070309020205020404"/>
                <a:cs typeface="Courier New" panose="02070309020205020404"/>
              </a:rPr>
              <a:t>]]</a:t>
            </a:r>
            <a:r>
              <a:rPr sz="3900" spc="-4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0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900" spc="-13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00" spc="-10" dirty="0">
                <a:latin typeface="Courier New" panose="02070309020205020404"/>
                <a:cs typeface="Courier New" panose="02070309020205020404"/>
              </a:rPr>
              <a:t>scaler.fit_transform(df[[</a:t>
            </a:r>
            <a:r>
              <a:rPr sz="390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'Age', Fare'</a:t>
            </a:r>
            <a:r>
              <a:rPr sz="3900" spc="-10" dirty="0">
                <a:latin typeface="Courier New" panose="02070309020205020404"/>
                <a:cs typeface="Courier New" panose="02070309020205020404"/>
              </a:rPr>
              <a:t>]])</a:t>
            </a:r>
            <a:endParaRPr sz="390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265" dirty="0"/>
              <a:t>Соңғы</a:t>
            </a:r>
            <a:r>
              <a:rPr lang="en-US" altLang="ru-RU" spc="-265" dirty="0"/>
              <a:t> </a:t>
            </a:r>
            <a:r>
              <a:rPr lang="en-US" altLang="en-US" spc="-265" dirty="0"/>
              <a:t>тазартылған</a:t>
            </a:r>
            <a:r>
              <a:rPr lang="en-US" altLang="ru-RU" spc="-265" dirty="0"/>
              <a:t> </a:t>
            </a:r>
            <a:r>
              <a:rPr lang="en-US" altLang="en-US" spc="-265" dirty="0"/>
              <a:t>деректер</a:t>
            </a:r>
            <a:r>
              <a:rPr lang="en-US" altLang="ru-RU" spc="-265" dirty="0"/>
              <a:t> </a:t>
            </a:r>
            <a:r>
              <a:rPr lang="en-US" altLang="en-US" spc="-265" dirty="0"/>
              <a:t>жинағы</a:t>
            </a:r>
            <a:endParaRPr lang="en-US" altLang="en-US"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252613"/>
            <a:ext cx="17366615" cy="4655185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Тазартылған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жинағын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қарап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шығыңыз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 spc="-10" dirty="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Тазартылған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жинағын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болашақта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пайдалану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сақтаңыз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.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420"/>
              </a:spcBef>
            </a:pP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marR="3280410">
              <a:lnSpc>
                <a:spcPct val="166000"/>
              </a:lnSpc>
            </a:pPr>
            <a:r>
              <a:rPr sz="3950" spc="-10" dirty="0">
                <a:latin typeface="Courier New" panose="02070309020205020404"/>
                <a:cs typeface="Courier New" panose="02070309020205020404"/>
              </a:rPr>
              <a:t>print(df.head()) </a:t>
            </a:r>
            <a:r>
              <a:rPr sz="3950" dirty="0">
                <a:latin typeface="Courier New" panose="02070309020205020404"/>
                <a:cs typeface="Courier New" panose="02070309020205020404"/>
              </a:rPr>
              <a:t>df.to_csv('cleaned_titanic.csv',</a:t>
            </a:r>
            <a:r>
              <a:rPr sz="3950" spc="-58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10" dirty="0">
                <a:latin typeface="Courier New" panose="02070309020205020404"/>
                <a:cs typeface="Courier New" panose="02070309020205020404"/>
              </a:rPr>
              <a:t>index=False)</a:t>
            </a:r>
            <a:endParaRPr sz="39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265" dirty="0">
                <a:sym typeface="+mn-ea"/>
              </a:rPr>
              <a:t>Соңғы</a:t>
            </a:r>
            <a:r>
              <a:rPr lang="en-US" altLang="ru-RU" spc="-265" dirty="0">
                <a:sym typeface="+mn-ea"/>
              </a:rPr>
              <a:t> </a:t>
            </a:r>
            <a:r>
              <a:rPr lang="en-US" altLang="en-US" spc="-265" dirty="0">
                <a:sym typeface="+mn-ea"/>
              </a:rPr>
              <a:t>тазартылған</a:t>
            </a:r>
            <a:r>
              <a:rPr lang="en-US" altLang="ru-RU" spc="-265" dirty="0">
                <a:sym typeface="+mn-ea"/>
              </a:rPr>
              <a:t> </a:t>
            </a:r>
            <a:r>
              <a:rPr lang="en-US" altLang="en-US" spc="-265" dirty="0">
                <a:sym typeface="+mn-ea"/>
              </a:rPr>
              <a:t>деректер</a:t>
            </a:r>
            <a:r>
              <a:rPr lang="en-US" altLang="ru-RU" spc="-265" dirty="0">
                <a:sym typeface="+mn-ea"/>
              </a:rPr>
              <a:t> </a:t>
            </a:r>
            <a:r>
              <a:rPr lang="en-US" altLang="en-US" spc="-265" dirty="0">
                <a:sym typeface="+mn-ea"/>
              </a:rPr>
              <a:t>жинағы</a:t>
            </a:r>
            <a:endParaRPr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493300"/>
            <a:ext cx="17270095" cy="399605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514985" marR="5080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Сақталған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файл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/content/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каталогындағы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Colab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уақытша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файлдық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жүйесінде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сақталады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 spc="-10" dirty="0">
              <a:latin typeface="Trebuchet MS" panose="020B0603020202020204"/>
              <a:cs typeface="Trebuchet MS" panose="020B0603020202020204"/>
            </a:endParaRPr>
          </a:p>
          <a:p>
            <a:pPr marL="514985" marR="5080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endParaRPr lang="en-US" altLang="ru-RU" sz="3950" spc="-10" dirty="0">
              <a:latin typeface="Trebuchet MS" panose="020B0603020202020204"/>
              <a:cs typeface="Trebuchet MS" panose="020B0603020202020204"/>
            </a:endParaRPr>
          </a:p>
          <a:p>
            <a:pPr marL="514985" marR="5080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Жүгіру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арқылы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оның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орнын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тексеруге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болады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: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	</a:t>
            </a:r>
            <a:endParaRPr sz="3950" spc="-10" dirty="0">
              <a:latin typeface="Trebuchet MS" panose="020B0603020202020204"/>
              <a:cs typeface="Trebuchet MS" panose="020B0603020202020204"/>
            </a:endParaRPr>
          </a:p>
          <a:p>
            <a:pPr marL="12065" marR="5080" indent="0">
              <a:lnSpc>
                <a:spcPts val="4200"/>
              </a:lnSpc>
              <a:spcBef>
                <a:spcPts val="685"/>
              </a:spcBef>
              <a:buSzPct val="123000"/>
              <a:buNone/>
              <a:tabLst>
                <a:tab pos="514350" algn="l"/>
              </a:tabLst>
            </a:pPr>
            <a:r>
              <a:rPr lang="" altLang="" sz="3950" spc="-65" dirty="0">
                <a:latin typeface="Trebuchet MS" panose="020B0603020202020204"/>
                <a:cs typeface="Trebuchet MS" panose="020B0603020202020204"/>
              </a:rPr>
              <a:t>        </a:t>
            </a:r>
            <a:r>
              <a:rPr sz="3950" spc="-65" dirty="0">
                <a:latin typeface="Trebuchet MS" panose="020B0603020202020204"/>
                <a:cs typeface="Trebuchet MS" panose="020B0603020202020204"/>
              </a:rPr>
              <a:t>import</a:t>
            </a:r>
            <a:r>
              <a:rPr sz="3950" spc="-2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195" dirty="0">
                <a:latin typeface="Trebuchet MS" panose="020B0603020202020204"/>
                <a:cs typeface="Trebuchet MS" panose="020B0603020202020204"/>
              </a:rPr>
              <a:t>os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1017905">
              <a:lnSpc>
                <a:spcPct val="100000"/>
              </a:lnSpc>
              <a:spcBef>
                <a:spcPts val="2690"/>
              </a:spcBef>
            </a:pPr>
            <a:r>
              <a:rPr sz="3950" spc="-30" dirty="0">
                <a:latin typeface="Trebuchet MS" panose="020B0603020202020204"/>
                <a:cs typeface="Trebuchet MS" panose="020B0603020202020204"/>
              </a:rPr>
              <a:t>os.listdir('/content/')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lang="en-US" altLang="en-US" spc="-265" dirty="0"/>
              <a:t>Деректерді</a:t>
            </a:r>
            <a:r>
              <a:rPr lang="en-US" altLang="ru-RU" spc="-265" dirty="0"/>
              <a:t> </a:t>
            </a:r>
            <a:r>
              <a:rPr lang="en-US" altLang="en-US" spc="-265" dirty="0"/>
              <a:t>тазалау</a:t>
            </a:r>
            <a:r>
              <a:rPr lang="en-US" altLang="ru-RU" spc="-265" dirty="0"/>
              <a:t> </a:t>
            </a:r>
            <a:r>
              <a:rPr lang="en-US" altLang="en-US" spc="-265" dirty="0"/>
              <a:t>және</a:t>
            </a:r>
            <a:r>
              <a:rPr lang="en-US" altLang="ru-RU" spc="-265" dirty="0"/>
              <a:t> </a:t>
            </a:r>
            <a:r>
              <a:rPr lang="en-US" altLang="en-US" spc="-265" dirty="0"/>
              <a:t>дайындау</a:t>
            </a:r>
            <a:endParaRPr lang="en-US" altLang="en-US" spc="-26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23593" y="2588220"/>
            <a:ext cx="10645140" cy="344170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Жетіспейтін</a:t>
            </a:r>
            <a:r>
              <a:rPr lang="en-US" altLang="ru-RU" spc="-10" dirty="0"/>
              <a:t> </a:t>
            </a:r>
            <a:r>
              <a:rPr lang="en-US" altLang="en-US" spc="-10" dirty="0"/>
              <a:t>мәндерді</a:t>
            </a:r>
            <a:r>
              <a:rPr lang="en-US" altLang="ru-RU" spc="-10" dirty="0"/>
              <a:t> </a:t>
            </a:r>
            <a:r>
              <a:rPr lang="en-US" altLang="en-US" spc="-10" dirty="0"/>
              <a:t>өңдеу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Категориялық</a:t>
            </a:r>
            <a:r>
              <a:rPr lang="en-US" altLang="ru-RU" spc="-10" dirty="0"/>
              <a:t> </a:t>
            </a:r>
            <a:r>
              <a:rPr lang="en-US" altLang="en-US" spc="-10" dirty="0"/>
              <a:t>айнымалыларды</a:t>
            </a:r>
            <a:r>
              <a:rPr lang="en-US" altLang="ru-RU" spc="-10" dirty="0"/>
              <a:t> </a:t>
            </a:r>
            <a:r>
              <a:rPr lang="en-US" altLang="en-US" spc="-10" dirty="0"/>
              <a:t>кодтау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Сандық</a:t>
            </a:r>
            <a:r>
              <a:rPr lang="en-US" altLang="ru-RU" spc="-10" dirty="0"/>
              <a:t> </a:t>
            </a:r>
            <a:r>
              <a:rPr lang="en-US" altLang="en-US" spc="-10" dirty="0"/>
              <a:t>мәндерді</a:t>
            </a:r>
            <a:r>
              <a:rPr lang="en-US" altLang="ru-RU" spc="-10" dirty="0"/>
              <a:t> </a:t>
            </a:r>
            <a:r>
              <a:rPr lang="en-US" altLang="en-US" spc="-10" dirty="0"/>
              <a:t>нормалау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Мәліметтер</a:t>
            </a:r>
            <a:r>
              <a:rPr lang="en-US" altLang="ru-RU" spc="-10" dirty="0"/>
              <a:t> </a:t>
            </a:r>
            <a:r>
              <a:rPr lang="en-US" altLang="en-US" spc="-10" dirty="0"/>
              <a:t>форматтарын</a:t>
            </a:r>
            <a:r>
              <a:rPr lang="en-US" altLang="ru-RU" spc="-10" dirty="0"/>
              <a:t> </a:t>
            </a:r>
            <a:r>
              <a:rPr lang="en-US" altLang="en-US" spc="-10" dirty="0"/>
              <a:t>стандарттау</a:t>
            </a:r>
            <a:endParaRPr lang="en-US" alt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202533" y="2574740"/>
            <a:ext cx="1165860" cy="894715"/>
          </a:xfrm>
          <a:custGeom>
            <a:avLst/>
            <a:gdLst/>
            <a:ahLst/>
            <a:cxnLst/>
            <a:rect l="l" t="t" r="r" b="b"/>
            <a:pathLst>
              <a:path w="1165859" h="894714">
                <a:moveTo>
                  <a:pt x="1165834" y="130302"/>
                </a:moveTo>
                <a:lnTo>
                  <a:pt x="1036167" y="762"/>
                </a:lnTo>
                <a:lnTo>
                  <a:pt x="1034516" y="0"/>
                </a:lnTo>
                <a:lnTo>
                  <a:pt x="1031214" y="0"/>
                </a:lnTo>
                <a:lnTo>
                  <a:pt x="1029436" y="762"/>
                </a:lnTo>
                <a:lnTo>
                  <a:pt x="405625" y="624700"/>
                </a:lnTo>
                <a:lnTo>
                  <a:pt x="401434" y="624700"/>
                </a:lnTo>
                <a:lnTo>
                  <a:pt x="135001" y="358127"/>
                </a:lnTo>
                <a:lnTo>
                  <a:pt x="130937" y="358127"/>
                </a:lnTo>
                <a:lnTo>
                  <a:pt x="0" y="489064"/>
                </a:lnTo>
                <a:lnTo>
                  <a:pt x="0" y="493255"/>
                </a:lnTo>
                <a:lnTo>
                  <a:pt x="401434" y="894689"/>
                </a:lnTo>
                <a:lnTo>
                  <a:pt x="405625" y="894689"/>
                </a:lnTo>
                <a:lnTo>
                  <a:pt x="675627" y="624700"/>
                </a:lnTo>
                <a:lnTo>
                  <a:pt x="1165834" y="134493"/>
                </a:lnTo>
                <a:lnTo>
                  <a:pt x="1165834" y="130302"/>
                </a:lnTo>
                <a:close/>
              </a:path>
            </a:pathLst>
          </a:custGeom>
          <a:solidFill>
            <a:srgbClr val="60D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967921" y="3675805"/>
            <a:ext cx="1165860" cy="894715"/>
          </a:xfrm>
          <a:custGeom>
            <a:avLst/>
            <a:gdLst/>
            <a:ahLst/>
            <a:cxnLst/>
            <a:rect l="l" t="t" r="r" b="b"/>
            <a:pathLst>
              <a:path w="1165859" h="894714">
                <a:moveTo>
                  <a:pt x="1165821" y="130416"/>
                </a:moveTo>
                <a:lnTo>
                  <a:pt x="1036167" y="762"/>
                </a:lnTo>
                <a:lnTo>
                  <a:pt x="1034516" y="0"/>
                </a:lnTo>
                <a:lnTo>
                  <a:pt x="1031214" y="0"/>
                </a:lnTo>
                <a:lnTo>
                  <a:pt x="1029436" y="762"/>
                </a:lnTo>
                <a:lnTo>
                  <a:pt x="405498" y="624687"/>
                </a:lnTo>
                <a:lnTo>
                  <a:pt x="401434" y="624687"/>
                </a:lnTo>
                <a:lnTo>
                  <a:pt x="134988" y="358127"/>
                </a:lnTo>
                <a:lnTo>
                  <a:pt x="130797" y="358127"/>
                </a:lnTo>
                <a:lnTo>
                  <a:pt x="0" y="489064"/>
                </a:lnTo>
                <a:lnTo>
                  <a:pt x="0" y="493255"/>
                </a:lnTo>
                <a:lnTo>
                  <a:pt x="401434" y="894689"/>
                </a:lnTo>
                <a:lnTo>
                  <a:pt x="405498" y="894689"/>
                </a:lnTo>
                <a:lnTo>
                  <a:pt x="675614" y="624687"/>
                </a:lnTo>
                <a:lnTo>
                  <a:pt x="1165821" y="134480"/>
                </a:lnTo>
                <a:lnTo>
                  <a:pt x="1165821" y="130416"/>
                </a:lnTo>
                <a:close/>
              </a:path>
            </a:pathLst>
          </a:custGeom>
          <a:solidFill>
            <a:srgbClr val="60D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02533" y="4737880"/>
            <a:ext cx="1165860" cy="894715"/>
          </a:xfrm>
          <a:custGeom>
            <a:avLst/>
            <a:gdLst/>
            <a:ahLst/>
            <a:cxnLst/>
            <a:rect l="l" t="t" r="r" b="b"/>
            <a:pathLst>
              <a:path w="1165859" h="894714">
                <a:moveTo>
                  <a:pt x="1165834" y="130289"/>
                </a:moveTo>
                <a:lnTo>
                  <a:pt x="1036167" y="762"/>
                </a:lnTo>
                <a:lnTo>
                  <a:pt x="1034516" y="0"/>
                </a:lnTo>
                <a:lnTo>
                  <a:pt x="1031214" y="0"/>
                </a:lnTo>
                <a:lnTo>
                  <a:pt x="1029436" y="762"/>
                </a:lnTo>
                <a:lnTo>
                  <a:pt x="405625" y="624560"/>
                </a:lnTo>
                <a:lnTo>
                  <a:pt x="401434" y="624560"/>
                </a:lnTo>
                <a:lnTo>
                  <a:pt x="135001" y="358127"/>
                </a:lnTo>
                <a:lnTo>
                  <a:pt x="130937" y="358127"/>
                </a:lnTo>
                <a:lnTo>
                  <a:pt x="0" y="488937"/>
                </a:lnTo>
                <a:lnTo>
                  <a:pt x="0" y="493255"/>
                </a:lnTo>
                <a:lnTo>
                  <a:pt x="401434" y="894689"/>
                </a:lnTo>
                <a:lnTo>
                  <a:pt x="405625" y="894689"/>
                </a:lnTo>
                <a:lnTo>
                  <a:pt x="675627" y="624560"/>
                </a:lnTo>
                <a:lnTo>
                  <a:pt x="1165834" y="134353"/>
                </a:lnTo>
                <a:lnTo>
                  <a:pt x="1165834" y="130289"/>
                </a:lnTo>
                <a:close/>
              </a:path>
            </a:pathLst>
          </a:custGeom>
          <a:solidFill>
            <a:srgbClr val="60D73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326" y="865101"/>
            <a:ext cx="14555469" cy="2043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lang="en-US" altLang="en-US" sz="6600"/>
              <a:t>Деректер</a:t>
            </a:r>
            <a:r>
              <a:rPr lang="en-US" altLang="ru-RU" sz="6600"/>
              <a:t> </a:t>
            </a:r>
            <a:r>
              <a:rPr lang="en-US" altLang="en-US" sz="6600"/>
              <a:t>форматын</a:t>
            </a:r>
            <a:r>
              <a:rPr lang="en-US" altLang="ru-RU" sz="6600"/>
              <a:t> </a:t>
            </a:r>
            <a:r>
              <a:rPr lang="en-US" altLang="en-US" sz="6600"/>
              <a:t>стандарттау</a:t>
            </a:r>
            <a:br>
              <a:rPr lang="en-US" altLang="en-US" sz="6600"/>
            </a:br>
            <a:r>
              <a:rPr lang="en-US" altLang="en-US" sz="6600"/>
              <a:t>Күнді</a:t>
            </a:r>
            <a:r>
              <a:rPr lang="en-US" altLang="ru-RU" sz="6600"/>
              <a:t> </a:t>
            </a:r>
            <a:r>
              <a:rPr lang="en-US" altLang="en-US" sz="6600"/>
              <a:t>түрлендіру</a:t>
            </a:r>
            <a:endParaRPr lang="en-US" altLang="en-US" sz="6600"/>
          </a:p>
        </p:txBody>
      </p:sp>
      <p:sp>
        <p:nvSpPr>
          <p:cNvPr id="3" name="object 3"/>
          <p:cNvSpPr txBox="1"/>
          <p:nvPr/>
        </p:nvSpPr>
        <p:spPr>
          <a:xfrm>
            <a:off x="1023593" y="3467393"/>
            <a:ext cx="8192770" cy="2817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dirty="0">
                <a:solidFill>
                  <a:srgbClr val="0000CD"/>
                </a:solidFill>
                <a:latin typeface="Courier New" panose="02070309020205020404"/>
                <a:cs typeface="Courier New" panose="02070309020205020404"/>
              </a:rPr>
              <a:t>import </a:t>
            </a:r>
            <a:r>
              <a:rPr sz="2750" dirty="0">
                <a:latin typeface="Courier New" panose="02070309020205020404"/>
                <a:cs typeface="Courier New" panose="02070309020205020404"/>
              </a:rPr>
              <a:t>pandas as</a:t>
            </a:r>
            <a:r>
              <a:rPr sz="2750" spc="-1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750" spc="-25" dirty="0">
                <a:latin typeface="Courier New" panose="02070309020205020404"/>
                <a:cs typeface="Courier New" panose="02070309020205020404"/>
              </a:rPr>
              <a:t>pd</a:t>
            </a:r>
            <a:endParaRPr sz="27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27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</a:pPr>
            <a:r>
              <a:rPr sz="275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2750" spc="-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7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2750" spc="1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750" spc="-10" dirty="0">
                <a:latin typeface="Courier New" panose="02070309020205020404"/>
                <a:cs typeface="Courier New" panose="02070309020205020404"/>
              </a:rPr>
              <a:t>pd.read_csv(</a:t>
            </a:r>
            <a:r>
              <a:rPr sz="2750" spc="-10" dirty="0">
                <a:solidFill>
                  <a:srgbClr val="A42A2A"/>
                </a:solidFill>
                <a:latin typeface="Courier New" panose="02070309020205020404"/>
                <a:cs typeface="Courier New" panose="02070309020205020404"/>
              </a:rPr>
              <a:t>'data.csv'</a:t>
            </a:r>
            <a:r>
              <a:rPr sz="2750" spc="-10" dirty="0">
                <a:latin typeface="Courier New" panose="02070309020205020404"/>
                <a:cs typeface="Courier New" panose="02070309020205020404"/>
              </a:rPr>
              <a:t>)</a:t>
            </a:r>
            <a:endParaRPr sz="27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sz="2750" dirty="0">
                <a:latin typeface="Courier New" panose="02070309020205020404"/>
                <a:cs typeface="Courier New" panose="02070309020205020404"/>
              </a:rPr>
              <a:t>df[</a:t>
            </a:r>
            <a:r>
              <a:rPr sz="2750" dirty="0">
                <a:solidFill>
                  <a:srgbClr val="A42A2A"/>
                </a:solidFill>
                <a:latin typeface="Courier New" panose="02070309020205020404"/>
                <a:cs typeface="Courier New" panose="02070309020205020404"/>
              </a:rPr>
              <a:t>'Date'</a:t>
            </a:r>
            <a:r>
              <a:rPr sz="2750" dirty="0">
                <a:latin typeface="Courier New" panose="02070309020205020404"/>
                <a:cs typeface="Courier New" panose="02070309020205020404"/>
              </a:rPr>
              <a:t>]</a:t>
            </a:r>
            <a:r>
              <a:rPr sz="2750" spc="-1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7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2750" spc="-2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750" spc="-10" dirty="0">
                <a:latin typeface="Courier New" panose="02070309020205020404"/>
                <a:cs typeface="Courier New" panose="02070309020205020404"/>
              </a:rPr>
              <a:t>pd.to_datetime(df[</a:t>
            </a:r>
            <a:r>
              <a:rPr sz="2750" spc="-10" dirty="0">
                <a:solidFill>
                  <a:srgbClr val="A42A2A"/>
                </a:solidFill>
                <a:latin typeface="Courier New" panose="02070309020205020404"/>
                <a:cs typeface="Courier New" panose="02070309020205020404"/>
              </a:rPr>
              <a:t>'Date'</a:t>
            </a:r>
            <a:r>
              <a:rPr sz="2750" spc="-10" dirty="0">
                <a:latin typeface="Courier New" panose="02070309020205020404"/>
                <a:cs typeface="Courier New" panose="02070309020205020404"/>
              </a:rPr>
              <a:t>])</a:t>
            </a:r>
            <a:endParaRPr sz="27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</a:pPr>
            <a:r>
              <a:rPr sz="2750" spc="-10" dirty="0">
                <a:solidFill>
                  <a:srgbClr val="0000CD"/>
                </a:solidFill>
                <a:latin typeface="Courier New" panose="02070309020205020404"/>
                <a:cs typeface="Courier New" panose="02070309020205020404"/>
              </a:rPr>
              <a:t>print</a:t>
            </a:r>
            <a:r>
              <a:rPr sz="2750" spc="-10" dirty="0">
                <a:latin typeface="Courier New" panose="02070309020205020404"/>
                <a:cs typeface="Courier New" panose="02070309020205020404"/>
              </a:rPr>
              <a:t>(df.to_string())</a:t>
            </a:r>
            <a:endParaRPr sz="27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593" y="7622347"/>
            <a:ext cx="10005695" cy="2625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0" dirty="0">
                <a:latin typeface="Trebuchet MS" panose="020B0603020202020204"/>
                <a:cs typeface="Trebuchet MS" panose="020B0603020202020204"/>
              </a:rPr>
              <a:t>Консоль:</a:t>
            </a:r>
            <a:endParaRPr sz="380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90000"/>
              </a:lnSpc>
              <a:spcBef>
                <a:spcPts val="3605"/>
              </a:spcBef>
            </a:pPr>
            <a:r>
              <a:rPr sz="3800" u="sng" spc="-30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  <a:hlinkClick r:id="rId1"/>
              </a:rPr>
              <a:t>https://www.w3schools.com/python/pandas/</a:t>
            </a:r>
            <a:r>
              <a:rPr sz="3800" spc="-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800" spc="-10" dirty="0">
                <a:latin typeface="Trebuchet MS" panose="020B0603020202020204"/>
                <a:cs typeface="Trebuchet MS" panose="020B0603020202020204"/>
              </a:rPr>
              <a:t>trypandas.asp? </a:t>
            </a:r>
            <a:r>
              <a:rPr sz="3800" spc="-30" dirty="0">
                <a:latin typeface="Trebuchet MS" panose="020B0603020202020204"/>
                <a:cs typeface="Trebuchet MS" panose="020B0603020202020204"/>
              </a:rPr>
              <a:t>filename=demo_pandas_cleaning_to_datetime</a:t>
            </a:r>
            <a:endParaRPr sz="3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329412" y="3131812"/>
            <a:ext cx="6931659" cy="8011795"/>
            <a:chOff x="12329412" y="3131812"/>
            <a:chExt cx="6931659" cy="80117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29412" y="3131812"/>
              <a:ext cx="6931118" cy="80117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28233" y="3226061"/>
              <a:ext cx="6533222" cy="7603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265" dirty="0"/>
              <a:t>Мәліметтерді</a:t>
            </a:r>
            <a:r>
              <a:rPr lang="en-US" altLang="ru-RU" spc="-265" dirty="0"/>
              <a:t> </a:t>
            </a:r>
            <a:r>
              <a:rPr lang="en-US" altLang="en-US" spc="-265" dirty="0"/>
              <a:t>талдау</a:t>
            </a:r>
            <a:r>
              <a:rPr lang="en-US" altLang="ru-RU" spc="-265" dirty="0"/>
              <a:t> </a:t>
            </a:r>
            <a:r>
              <a:rPr lang="en-US" altLang="en-US" spc="-265" dirty="0"/>
              <a:t>құралдары</a:t>
            </a:r>
            <a:endParaRPr lang="en-US" altLang="en-US"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490887"/>
            <a:ext cx="1190434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sz="3950" dirty="0">
                <a:latin typeface="Trebuchet MS" panose="020B0603020202020204"/>
                <a:cs typeface="Trebuchet MS" panose="020B0603020202020204"/>
              </a:rPr>
              <a:t>Google</a:t>
            </a:r>
            <a:r>
              <a:rPr sz="3950" spc="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Collab:</a:t>
            </a:r>
            <a:r>
              <a:rPr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u="sng" spc="-70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https://colab.research.google.com/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593" y="6520522"/>
            <a:ext cx="128219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sz="3950" dirty="0">
                <a:latin typeface="Trebuchet MS" panose="020B0603020202020204"/>
                <a:cs typeface="Trebuchet MS" panose="020B0603020202020204"/>
              </a:rPr>
              <a:t>Google</a:t>
            </a:r>
            <a:r>
              <a:rPr sz="3950" spc="2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dirty="0">
                <a:latin typeface="Trebuchet MS" panose="020B0603020202020204"/>
                <a:cs typeface="Trebuchet MS" panose="020B0603020202020204"/>
              </a:rPr>
              <a:t>Sheets:</a:t>
            </a:r>
            <a:r>
              <a:rPr sz="3950" spc="1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u="sng" spc="-2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https://docs.google.com/spreadsheets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535348" y="3134926"/>
            <a:ext cx="2891630" cy="16964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5505" y="6645742"/>
            <a:ext cx="1897839" cy="21183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lang="en-US" altLang="en-US" spc="-140" dirty="0"/>
              <a:t>Кіріспе</a:t>
            </a:r>
            <a:endParaRPr lang="en-US" altLang="en-US" spc="-14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2367081"/>
            <a:ext cx="17820640" cy="4423410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202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цифрлық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дәуірдің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негізі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болып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табылады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202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Компаниялар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ұйымдар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зерттеушілер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күн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сайын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түрлерін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кездестіреді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202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Оның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жіктелуі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сипаттамаларын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түсіну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бизнесте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ғылымда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технологияда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тиімді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талдауға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пайдалануға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көмектеседі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82665" y="7834190"/>
            <a:ext cx="9156849" cy="29684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lang="en-US" altLang="en-US" spc="-265" dirty="0"/>
              <a:t>Негізгі</a:t>
            </a:r>
            <a:r>
              <a:rPr lang="en-US" altLang="ru-RU" spc="-265" dirty="0"/>
              <a:t> </a:t>
            </a:r>
            <a:r>
              <a:rPr lang="en-US" altLang="en-US" spc="-265" dirty="0"/>
              <a:t>деректер</a:t>
            </a:r>
            <a:r>
              <a:rPr lang="en-US" altLang="ru-RU" spc="-265" dirty="0"/>
              <a:t> </a:t>
            </a:r>
            <a:r>
              <a:rPr lang="en-US" altLang="en-US" spc="-265" dirty="0"/>
              <a:t>түрлері</a:t>
            </a:r>
            <a:endParaRPr lang="en-US" altLang="en-US"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2353855"/>
            <a:ext cx="8226425" cy="258064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Құрылымдық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Құрылымсыз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Жартылай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құрылымды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43570" y="6394542"/>
            <a:ext cx="9886699" cy="27372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25189" y="9228856"/>
            <a:ext cx="2828290" cy="8947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01295" marR="5080" indent="-189230">
              <a:lnSpc>
                <a:spcPts val="3300"/>
              </a:lnSpc>
              <a:spcBef>
                <a:spcPts val="410"/>
              </a:spcBef>
            </a:pPr>
            <a:r>
              <a:rPr sz="2950" b="1" spc="-25" dirty="0">
                <a:latin typeface="Arial" panose="020B0604020202020204"/>
                <a:cs typeface="Arial" panose="020B0604020202020204"/>
              </a:rPr>
              <a:t>Структурирова </a:t>
            </a:r>
            <a:r>
              <a:rPr sz="2950" b="1" spc="-30" dirty="0">
                <a:latin typeface="Arial" panose="020B0604020202020204"/>
                <a:cs typeface="Arial" panose="020B0604020202020204"/>
              </a:rPr>
              <a:t>нные</a:t>
            </a:r>
            <a:r>
              <a:rPr sz="2950" b="1" spc="-185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-10" dirty="0">
                <a:latin typeface="Arial" panose="020B0604020202020204"/>
                <a:cs typeface="Arial" panose="020B0604020202020204"/>
              </a:rPr>
              <a:t>данные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5834" y="9177118"/>
            <a:ext cx="3042285" cy="131381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065" marR="5080" algn="ctr">
              <a:lnSpc>
                <a:spcPts val="3300"/>
              </a:lnSpc>
              <a:spcBef>
                <a:spcPts val="415"/>
              </a:spcBef>
            </a:pPr>
            <a:r>
              <a:rPr sz="2950" b="1" spc="-25" dirty="0">
                <a:latin typeface="Arial" panose="020B0604020202020204"/>
                <a:cs typeface="Arial" panose="020B0604020202020204"/>
              </a:rPr>
              <a:t>Полуструктурир </a:t>
            </a:r>
            <a:r>
              <a:rPr sz="2950" b="1" spc="-10" dirty="0">
                <a:latin typeface="Arial" panose="020B0604020202020204"/>
                <a:cs typeface="Arial" panose="020B0604020202020204"/>
              </a:rPr>
              <a:t>ованные данные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31026" y="9021089"/>
            <a:ext cx="2579370" cy="13138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ctr">
              <a:lnSpc>
                <a:spcPts val="3300"/>
              </a:lnSpc>
              <a:spcBef>
                <a:spcPts val="410"/>
              </a:spcBef>
            </a:pPr>
            <a:r>
              <a:rPr sz="2950" b="1" spc="-25" dirty="0">
                <a:latin typeface="Arial" panose="020B0604020202020204"/>
                <a:cs typeface="Arial" panose="020B0604020202020204"/>
              </a:rPr>
              <a:t>Неструктурир </a:t>
            </a:r>
            <a:r>
              <a:rPr sz="2950" b="1" spc="-10" dirty="0">
                <a:latin typeface="Arial" panose="020B0604020202020204"/>
                <a:cs typeface="Arial" panose="020B0604020202020204"/>
              </a:rPr>
              <a:t>ованные данные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326" y="865101"/>
            <a:ext cx="14425930" cy="195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lang="en-US" altLang="en-US" sz="7200"/>
              <a:t>Құрылымдық</a:t>
            </a:r>
            <a:r>
              <a:rPr lang="en-US" altLang="ru-RU" sz="7200"/>
              <a:t> </a:t>
            </a:r>
            <a:r>
              <a:rPr lang="en-US" altLang="en-US" sz="7200"/>
              <a:t>деректер</a:t>
            </a:r>
            <a:r>
              <a:rPr lang="en-US" altLang="ru-RU" sz="7200"/>
              <a:t> </a:t>
            </a:r>
            <a:r>
              <a:rPr lang="en-US" altLang="en-US" sz="7200"/>
              <a:t>түрлері</a:t>
            </a:r>
            <a:br>
              <a:rPr lang="en-US" altLang="en-US" sz="4500"/>
            </a:br>
            <a:r>
              <a:rPr lang="en-US" altLang="en-US" sz="5400"/>
              <a:t>Анықтамасы</a:t>
            </a:r>
            <a:r>
              <a:rPr lang="en-US" altLang="ru-RU" sz="5400"/>
              <a:t> </a:t>
            </a:r>
            <a:r>
              <a:rPr lang="en-US" altLang="en-US" sz="5400"/>
              <a:t>және</a:t>
            </a:r>
            <a:r>
              <a:rPr lang="en-US" altLang="ru-RU" sz="5400"/>
              <a:t> </a:t>
            </a:r>
            <a:r>
              <a:rPr lang="en-US" altLang="en-US" sz="5400"/>
              <a:t>сипаттамасы</a:t>
            </a:r>
            <a:endParaRPr lang="en-US" altLang="en-US" sz="5400"/>
          </a:p>
        </p:txBody>
      </p:sp>
      <p:sp>
        <p:nvSpPr>
          <p:cNvPr id="3" name="object 3"/>
          <p:cNvSpPr txBox="1"/>
          <p:nvPr/>
        </p:nvSpPr>
        <p:spPr>
          <a:xfrm>
            <a:off x="1062607" y="3516236"/>
            <a:ext cx="12532360" cy="64611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78790" marR="452755" indent="-466725">
              <a:lnSpc>
                <a:spcPct val="90000"/>
              </a:lnSpc>
              <a:spcBef>
                <a:spcPts val="535"/>
              </a:spcBef>
              <a:buSzPct val="123000"/>
              <a:buFont typeface="Trebuchet MS" panose="020B0603020202020204"/>
              <a:buChar char="•"/>
              <a:tabLst>
                <a:tab pos="479425" algn="l"/>
              </a:tabLst>
            </a:pPr>
            <a:r>
              <a:rPr lang="en-US" altLang="en-US" sz="3650" b="1" spc="-10" dirty="0">
                <a:latin typeface="Trebuchet MS" panose="020B0603020202020204"/>
                <a:cs typeface="Trebuchet MS" panose="020B0603020202020204"/>
              </a:rPr>
              <a:t>Құрылымдық</a:t>
            </a:r>
            <a:r>
              <a:rPr lang="en-US" altLang="ru-RU" sz="3650" b="1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b="1" spc="-10" dirty="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–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қатаң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ережелерге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сәйкес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ұйымдастырылған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әдетте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кестелерде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дерекқорларда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бекітілген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құрылымы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бар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басқа</a:t>
            </a:r>
            <a:r>
              <a:rPr lang="en-US" altLang="ru-RU" sz="36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 spc="-10" dirty="0">
                <a:latin typeface="Trebuchet MS" panose="020B0603020202020204"/>
                <a:cs typeface="Trebuchet MS" panose="020B0603020202020204"/>
              </a:rPr>
              <a:t>форматтарда</a:t>
            </a:r>
            <a:r>
              <a:rPr sz="3650" spc="-10" dirty="0">
                <a:latin typeface="Trebuchet MS" panose="020B0603020202020204"/>
                <a:cs typeface="Trebuchet MS" panose="020B0603020202020204"/>
              </a:rPr>
              <a:t>.</a:t>
            </a:r>
            <a:endParaRPr sz="3650">
              <a:latin typeface="Trebuchet MS" panose="020B0603020202020204"/>
              <a:cs typeface="Trebuchet MS" panose="020B0603020202020204"/>
            </a:endParaRPr>
          </a:p>
          <a:p>
            <a:pPr marL="480060" indent="-467360">
              <a:lnSpc>
                <a:spcPct val="100000"/>
              </a:lnSpc>
              <a:spcBef>
                <a:spcPts val="3210"/>
              </a:spcBef>
              <a:buSzPct val="123000"/>
              <a:buFont typeface="Microsoft Sans Serif" panose="020B0604020202020204"/>
              <a:buChar char="•"/>
              <a:tabLst>
                <a:tab pos="479425" algn="l"/>
              </a:tabLst>
            </a:pPr>
            <a:r>
              <a:rPr lang="en-US" altLang="en-US" sz="3650" b="1" spc="-10" dirty="0">
                <a:latin typeface="Arial" panose="020B0604020202020204"/>
                <a:cs typeface="Arial" panose="020B0604020202020204"/>
              </a:rPr>
              <a:t>Сипаттамалары</a:t>
            </a:r>
            <a:r>
              <a:rPr sz="3650" b="1" spc="-10" dirty="0">
                <a:latin typeface="Arial" panose="020B0604020202020204"/>
                <a:cs typeface="Arial" panose="020B0604020202020204"/>
              </a:rPr>
              <a:t>:</a:t>
            </a:r>
            <a:endParaRPr sz="3650">
              <a:latin typeface="Arial" panose="020B0604020202020204"/>
              <a:cs typeface="Arial" panose="020B0604020202020204"/>
            </a:endParaRPr>
          </a:p>
          <a:p>
            <a:pPr marL="981075" lvl="1" indent="-466090">
              <a:lnSpc>
                <a:spcPct val="100000"/>
              </a:lnSpc>
              <a:spcBef>
                <a:spcPts val="2995"/>
              </a:spcBef>
              <a:buSzPct val="123000"/>
              <a:buChar char="•"/>
              <a:tabLst>
                <a:tab pos="981075" algn="l"/>
              </a:tabLst>
            </a:pP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Жолдар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бағандарға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реттелген</a:t>
            </a:r>
            <a:endParaRPr lang="en-US" altLang="en-US" sz="3650">
              <a:latin typeface="Trebuchet MS" panose="020B0603020202020204"/>
              <a:cs typeface="Trebuchet MS" panose="020B0603020202020204"/>
            </a:endParaRPr>
          </a:p>
          <a:p>
            <a:pPr marL="981075" lvl="1" indent="-466090">
              <a:lnSpc>
                <a:spcPct val="100000"/>
              </a:lnSpc>
              <a:spcBef>
                <a:spcPts val="2995"/>
              </a:spcBef>
              <a:buSzPct val="123000"/>
              <a:buChar char="•"/>
              <a:tabLst>
                <a:tab pos="981075" algn="l"/>
              </a:tabLst>
            </a:pP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Нақты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анықталған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түрлері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бар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сандар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жолдар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күндер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т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.)</a:t>
            </a:r>
            <a:endParaRPr lang="en-US" altLang="ru-RU" sz="3650">
              <a:latin typeface="Trebuchet MS" panose="020B0603020202020204"/>
              <a:cs typeface="Trebuchet MS" panose="020B0603020202020204"/>
            </a:endParaRPr>
          </a:p>
          <a:p>
            <a:pPr marL="981075" lvl="1" indent="-466090">
              <a:lnSpc>
                <a:spcPct val="100000"/>
              </a:lnSpc>
              <a:spcBef>
                <a:spcPts val="2995"/>
              </a:spcBef>
              <a:buSzPct val="123000"/>
              <a:buChar char="•"/>
              <a:tabLst>
                <a:tab pos="981075" algn="l"/>
              </a:tabLst>
            </a:pP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Жоғары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басқарылатын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6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50">
                <a:latin typeface="Trebuchet MS" panose="020B0603020202020204"/>
                <a:cs typeface="Trebuchet MS" panose="020B0603020202020204"/>
              </a:rPr>
              <a:t>болжамды</a:t>
            </a:r>
            <a:endParaRPr lang="en-US" altLang="en-US" sz="36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889425" y="3417989"/>
            <a:ext cx="4704080" cy="5111115"/>
            <a:chOff x="13889425" y="3417989"/>
            <a:chExt cx="4704080" cy="511111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384776" y="4092208"/>
              <a:ext cx="3809079" cy="40217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899895" y="3428460"/>
              <a:ext cx="4683125" cy="5090160"/>
            </a:xfrm>
            <a:custGeom>
              <a:avLst/>
              <a:gdLst/>
              <a:ahLst/>
              <a:cxnLst/>
              <a:rect l="l" t="t" r="r" b="b"/>
              <a:pathLst>
                <a:path w="4683125" h="5090159">
                  <a:moveTo>
                    <a:pt x="-351" y="5090230"/>
                  </a:moveTo>
                  <a:lnTo>
                    <a:pt x="4682274" y="5090230"/>
                  </a:lnTo>
                  <a:lnTo>
                    <a:pt x="4682274" y="199"/>
                  </a:lnTo>
                  <a:lnTo>
                    <a:pt x="-351" y="199"/>
                  </a:lnTo>
                  <a:lnTo>
                    <a:pt x="-351" y="5090230"/>
                  </a:lnTo>
                  <a:close/>
                </a:path>
              </a:pathLst>
            </a:custGeom>
            <a:ln w="20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205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6650"/>
              <a:t>Құрылымдық</a:t>
            </a:r>
            <a:r>
              <a:rPr lang="en-US" altLang="ru-RU" sz="6650"/>
              <a:t> </a:t>
            </a:r>
            <a:r>
              <a:rPr lang="en-US" altLang="en-US" sz="6650"/>
              <a:t>деректер</a:t>
            </a:r>
            <a:r>
              <a:rPr lang="en-US" altLang="ru-RU" sz="6650"/>
              <a:t> </a:t>
            </a:r>
            <a:r>
              <a:rPr lang="en-US" altLang="en-US" sz="6650"/>
              <a:t>типтерінің</a:t>
            </a:r>
            <a:r>
              <a:rPr lang="en-US" altLang="ru-RU" sz="6650"/>
              <a:t> </a:t>
            </a:r>
            <a:r>
              <a:rPr lang="en-US" altLang="en-US" sz="6650"/>
              <a:t>мысалдары</a:t>
            </a:r>
            <a:endParaRPr lang="en-US" altLang="en-US" sz="6650"/>
          </a:p>
        </p:txBody>
      </p:sp>
      <p:sp>
        <p:nvSpPr>
          <p:cNvPr id="3" name="object 3"/>
          <p:cNvSpPr txBox="1"/>
          <p:nvPr/>
        </p:nvSpPr>
        <p:spPr>
          <a:xfrm>
            <a:off x="1023593" y="3252613"/>
            <a:ext cx="15727044" cy="405003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базасының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кестелері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CRM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жүйелері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ERP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жүйелері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).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Электрондық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кестелер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(Excel, Google Sheets).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Өнімдер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тұтынушылар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тізімдері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Қаржылық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есеп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беру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транзакция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Pandas</a:t>
            </a:r>
            <a:r>
              <a:rPr lang="" spc="-70" dirty="0"/>
              <a:t>-пен жұмыс</a:t>
            </a:r>
            <a:endParaRPr lang="" spc="-7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2898020"/>
            <a:ext cx="17976850" cy="6898640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474980" indent="-462280">
              <a:lnSpc>
                <a:spcPct val="100000"/>
              </a:lnSpc>
              <a:spcBef>
                <a:spcPts val="2580"/>
              </a:spcBef>
              <a:buSzPct val="122000"/>
              <a:buChar char="•"/>
              <a:tabLst>
                <a:tab pos="474980" algn="l"/>
              </a:tabLst>
            </a:pPr>
            <a:r>
              <a:rPr lang="en-US" altLang="ru-RU" sz="3650">
                <a:latin typeface="Arial" panose="020B0604020202020204"/>
                <a:cs typeface="Arial" panose="020B0604020202020204"/>
              </a:rPr>
              <a:t>Pandas </a:t>
            </a:r>
            <a:r>
              <a:rPr lang="en-US" altLang="en-US" sz="3650">
                <a:latin typeface="Arial" panose="020B0604020202020204"/>
                <a:cs typeface="Arial" panose="020B0604020202020204"/>
              </a:rPr>
              <a:t>жүйесінде</a:t>
            </a:r>
            <a:r>
              <a:rPr lang="en-US" altLang="ru-RU" sz="36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650">
                <a:latin typeface="Arial" panose="020B0604020202020204"/>
                <a:cs typeface="Arial" panose="020B0604020202020204"/>
              </a:rPr>
              <a:t>құрылымдық</a:t>
            </a:r>
            <a:r>
              <a:rPr lang="en-US" altLang="ru-RU" sz="36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650">
                <a:latin typeface="Arial" panose="020B0604020202020204"/>
                <a:cs typeface="Arial" panose="020B0604020202020204"/>
              </a:rPr>
              <a:t>деректер</a:t>
            </a:r>
            <a:r>
              <a:rPr lang="en-US" altLang="ru-RU" sz="36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650">
                <a:latin typeface="Arial" panose="020B0604020202020204"/>
                <a:cs typeface="Arial" panose="020B0604020202020204"/>
              </a:rPr>
              <a:t>әдетте</a:t>
            </a:r>
            <a:r>
              <a:rPr lang="en-US" altLang="ru-RU" sz="3650">
                <a:latin typeface="Arial" panose="020B0604020202020204"/>
                <a:cs typeface="Arial" panose="020B0604020202020204"/>
              </a:rPr>
              <a:t> DataFrame </a:t>
            </a:r>
            <a:r>
              <a:rPr lang="en-US" altLang="en-US" sz="3650">
                <a:latin typeface="Arial" panose="020B0604020202020204"/>
                <a:cs typeface="Arial" panose="020B0604020202020204"/>
              </a:rPr>
              <a:t>ретінде</a:t>
            </a:r>
            <a:r>
              <a:rPr lang="en-US" altLang="ru-RU" sz="36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650">
                <a:latin typeface="Arial" panose="020B0604020202020204"/>
                <a:cs typeface="Arial" panose="020B0604020202020204"/>
              </a:rPr>
              <a:t>ұсынылады</a:t>
            </a:r>
            <a:r>
              <a:rPr lang="en-US" altLang="ru-RU" sz="3650">
                <a:latin typeface="Arial" panose="020B0604020202020204"/>
                <a:cs typeface="Arial" panose="020B0604020202020204"/>
              </a:rPr>
              <a:t>.</a:t>
            </a:r>
            <a:endParaRPr lang="en-US" altLang="ru-RU" sz="3650">
              <a:latin typeface="Arial" panose="020B0604020202020204"/>
              <a:cs typeface="Arial" panose="020B0604020202020204"/>
            </a:endParaRPr>
          </a:p>
          <a:p>
            <a:pPr marL="475615">
              <a:lnSpc>
                <a:spcPct val="100000"/>
              </a:lnSpc>
              <a:spcBef>
                <a:spcPts val="2485"/>
              </a:spcBef>
            </a:pPr>
            <a:r>
              <a:rPr sz="3650" dirty="0">
                <a:latin typeface="Courier New" panose="02070309020205020404"/>
                <a:cs typeface="Courier New" panose="02070309020205020404"/>
              </a:rPr>
              <a:t>import</a:t>
            </a:r>
            <a:r>
              <a:rPr sz="3650" spc="-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pandas</a:t>
            </a:r>
            <a:r>
              <a:rPr sz="3650" spc="-4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as</a:t>
            </a:r>
            <a:r>
              <a:rPr sz="3650" spc="-4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25" dirty="0">
                <a:latin typeface="Courier New" panose="02070309020205020404"/>
                <a:cs typeface="Courier New" panose="02070309020205020404"/>
              </a:rPr>
              <a:t>pd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</a:pPr>
            <a:endParaRPr sz="36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2185"/>
              </a:spcBef>
            </a:pPr>
            <a:endParaRPr sz="3650">
              <a:latin typeface="Courier New" panose="02070309020205020404"/>
              <a:cs typeface="Courier New" panose="02070309020205020404"/>
            </a:endParaRPr>
          </a:p>
          <a:p>
            <a:pPr marL="475615">
              <a:lnSpc>
                <a:spcPct val="100000"/>
              </a:lnSpc>
            </a:pPr>
            <a:r>
              <a:rPr sz="365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3650" spc="-45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Создание</a:t>
            </a:r>
            <a:r>
              <a:rPr sz="3650" spc="-35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1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DataFrame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 marL="475615">
              <a:lnSpc>
                <a:spcPts val="4240"/>
              </a:lnSpc>
              <a:spcBef>
                <a:spcPts val="2595"/>
              </a:spcBef>
            </a:pP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data</a:t>
            </a:r>
            <a:r>
              <a:rPr sz="3650" spc="-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650" spc="-5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{'</a:t>
            </a: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Имя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':</a:t>
            </a:r>
            <a:r>
              <a:rPr sz="3650" spc="-4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['</a:t>
            </a: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Анна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',</a:t>
            </a:r>
            <a:r>
              <a:rPr sz="3650" spc="-5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</a:t>
            </a: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Борис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',</a:t>
            </a:r>
            <a:r>
              <a:rPr sz="3650" spc="-7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</a:t>
            </a: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Виктор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'],</a:t>
            </a:r>
            <a:r>
              <a:rPr sz="3650" spc="-5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</a:t>
            </a: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Возраст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':</a:t>
            </a:r>
            <a:r>
              <a:rPr sz="3650" spc="-4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[</a:t>
            </a: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25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,</a:t>
            </a:r>
            <a:r>
              <a:rPr sz="3650" spc="-4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25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30</a:t>
            </a:r>
            <a:r>
              <a:rPr sz="3650" spc="-25" dirty="0">
                <a:latin typeface="Courier New" panose="02070309020205020404"/>
                <a:cs typeface="Courier New" panose="02070309020205020404"/>
              </a:rPr>
              <a:t>,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 marL="475615">
              <a:lnSpc>
                <a:spcPts val="4240"/>
              </a:lnSpc>
            </a:pP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35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],</a:t>
            </a:r>
            <a:r>
              <a:rPr sz="3650" spc="-5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</a:t>
            </a: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Город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':</a:t>
            </a:r>
            <a:r>
              <a:rPr sz="3650" spc="-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['</a:t>
            </a: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Москва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',</a:t>
            </a:r>
            <a:r>
              <a:rPr sz="3650" spc="-4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</a:t>
            </a: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СПб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',</a:t>
            </a:r>
            <a:r>
              <a:rPr sz="3650" spc="-5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10" dirty="0">
                <a:latin typeface="Courier New" panose="02070309020205020404"/>
                <a:cs typeface="Courier New" panose="02070309020205020404"/>
              </a:rPr>
              <a:t>'</a:t>
            </a:r>
            <a:r>
              <a:rPr sz="36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Казань</a:t>
            </a:r>
            <a:r>
              <a:rPr sz="3650" spc="-10" dirty="0">
                <a:latin typeface="Courier New" panose="02070309020205020404"/>
                <a:cs typeface="Courier New" panose="02070309020205020404"/>
              </a:rPr>
              <a:t>']}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 marL="475615">
              <a:lnSpc>
                <a:spcPct val="100000"/>
              </a:lnSpc>
              <a:spcBef>
                <a:spcPts val="2025"/>
              </a:spcBef>
            </a:pPr>
            <a:r>
              <a:rPr sz="36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df</a:t>
            </a:r>
            <a:r>
              <a:rPr sz="3650" spc="-3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650" spc="-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10" dirty="0">
                <a:latin typeface="Courier New" panose="02070309020205020404"/>
                <a:cs typeface="Courier New" panose="02070309020205020404"/>
              </a:rPr>
              <a:t>pd.DataFrame(</a:t>
            </a:r>
            <a:r>
              <a:rPr sz="36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data</a:t>
            </a:r>
            <a:r>
              <a:rPr sz="3650" spc="-10" dirty="0">
                <a:latin typeface="Courier New" panose="02070309020205020404"/>
                <a:cs typeface="Courier New" panose="02070309020205020404"/>
              </a:rPr>
              <a:t>)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 marL="475615">
              <a:lnSpc>
                <a:spcPct val="100000"/>
              </a:lnSpc>
              <a:spcBef>
                <a:spcPts val="2810"/>
              </a:spcBef>
            </a:pPr>
            <a:r>
              <a:rPr sz="3650" spc="-10" dirty="0">
                <a:latin typeface="Courier New" panose="02070309020205020404"/>
                <a:cs typeface="Courier New" panose="02070309020205020404"/>
              </a:rPr>
              <a:t>print(</a:t>
            </a:r>
            <a:r>
              <a:rPr sz="36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df</a:t>
            </a:r>
            <a:r>
              <a:rPr sz="3650" spc="-10" dirty="0">
                <a:latin typeface="Courier New" panose="02070309020205020404"/>
                <a:cs typeface="Courier New" panose="02070309020205020404"/>
              </a:rPr>
              <a:t>)</a:t>
            </a:r>
            <a:endParaRPr sz="36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lang="en-US" altLang="ru-RU" spc="-10" dirty="0"/>
              <a:t>Pandas </a:t>
            </a:r>
            <a:r>
              <a:rPr lang="en-US" altLang="en-US" spc="-10" dirty="0"/>
              <a:t>деректер</a:t>
            </a:r>
            <a:r>
              <a:rPr lang="en-US" altLang="ru-RU" spc="-10" dirty="0"/>
              <a:t> </a:t>
            </a:r>
            <a:r>
              <a:rPr lang="en-US" altLang="en-US" spc="-10" dirty="0"/>
              <a:t>кестесінің</a:t>
            </a:r>
            <a:r>
              <a:rPr lang="en-US" altLang="ru-RU" spc="-10" dirty="0"/>
              <a:t> </a:t>
            </a:r>
            <a:r>
              <a:rPr lang="en-US" altLang="en-US" spc="-10" dirty="0"/>
              <a:t>көрінісі</a:t>
            </a:r>
            <a:endParaRPr lang="en-US" altLang="en-US"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27134" y="2969439"/>
            <a:ext cx="7884468" cy="58643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656980" y="6561415"/>
            <a:ext cx="88455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spc="25" dirty="0">
                <a:latin typeface="Trebuchet MS" panose="020B0603020202020204"/>
                <a:cs typeface="Trebuchet MS" panose="020B0603020202020204"/>
              </a:rPr>
              <a:t>Ряд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95516" y="9147578"/>
            <a:ext cx="200215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spc="35" dirty="0">
                <a:latin typeface="Trebuchet MS" panose="020B0603020202020204"/>
                <a:cs typeface="Trebuchet MS" panose="020B0603020202020204"/>
              </a:rPr>
              <a:t>Колонка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lang="en-US" altLang="ru-RU" spc="-10" dirty="0"/>
              <a:t>Pandas </a:t>
            </a:r>
            <a:r>
              <a:rPr lang="en-US" altLang="en-US" spc="-10" dirty="0"/>
              <a:t>деректер</a:t>
            </a:r>
            <a:r>
              <a:rPr lang="en-US" altLang="ru-RU" spc="-10" dirty="0"/>
              <a:t> </a:t>
            </a:r>
            <a:r>
              <a:rPr lang="en-US" altLang="en-US" spc="-10" dirty="0"/>
              <a:t>кестесінің</a:t>
            </a:r>
            <a:r>
              <a:rPr lang="en-US" altLang="ru-RU" spc="-10" dirty="0"/>
              <a:t> </a:t>
            </a:r>
            <a:r>
              <a:rPr lang="en-US" altLang="en-US" spc="-10" dirty="0"/>
              <a:t>көрінісі</a:t>
            </a:r>
            <a:endParaRPr lang="en-US" altLang="en-US"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63692" y="3045682"/>
          <a:ext cx="9136380" cy="679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1870"/>
                <a:gridCol w="2261870"/>
                <a:gridCol w="2261869"/>
                <a:gridCol w="2261870"/>
              </a:tblGrid>
              <a:tr h="1698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spc="-10" dirty="0">
                          <a:latin typeface="Verdana" panose="020B0604030504040204"/>
                          <a:cs typeface="Verdana" panose="020B0604030504040204"/>
                        </a:rPr>
                        <a:t>Индекс</a:t>
                      </a:r>
                      <a:endParaRPr sz="2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274320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spc="-25" dirty="0">
                          <a:latin typeface="Verdana" panose="020B0604030504040204"/>
                          <a:cs typeface="Verdana" panose="020B0604030504040204"/>
                        </a:rPr>
                        <a:t>Имя</a:t>
                      </a:r>
                      <a:endParaRPr sz="2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274320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spc="-10" dirty="0">
                          <a:latin typeface="Verdana" panose="020B0604030504040204"/>
                          <a:cs typeface="Verdana" panose="020B0604030504040204"/>
                        </a:rPr>
                        <a:t>Возраст</a:t>
                      </a:r>
                      <a:endParaRPr sz="2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274320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spc="-10" dirty="0">
                          <a:latin typeface="Verdana" panose="020B0604030504040204"/>
                          <a:cs typeface="Verdana" panose="020B0604030504040204"/>
                        </a:rPr>
                        <a:t>Город</a:t>
                      </a:r>
                      <a:endParaRPr sz="2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274320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F9300"/>
                    </a:solidFill>
                  </a:tcPr>
                </a:tc>
              </a:tr>
              <a:tr h="1697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600" spc="-50" dirty="0">
                          <a:latin typeface="Verdana" panose="020B0604030504040204"/>
                          <a:cs typeface="Verdana" panose="020B0604030504040204"/>
                        </a:rPr>
                        <a:t>1</a:t>
                      </a:r>
                      <a:endParaRPr sz="2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274320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8B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1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2600" spc="-20" dirty="0">
                          <a:latin typeface="Trebuchet MS" panose="020B0603020202020204"/>
                          <a:cs typeface="Trebuchet MS" panose="020B0603020202020204"/>
                        </a:rPr>
                        <a:t>Анна</a:t>
                      </a:r>
                      <a:endParaRPr sz="26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268605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9F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1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spc="45" dirty="0">
                          <a:latin typeface="Trebuchet MS" panose="020B0603020202020204"/>
                          <a:cs typeface="Trebuchet MS" panose="020B0603020202020204"/>
                        </a:rPr>
                        <a:t>25</a:t>
                      </a:r>
                      <a:endParaRPr sz="26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268605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9F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1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</a:pPr>
                      <a:r>
                        <a:rPr sz="2600" spc="75" dirty="0">
                          <a:latin typeface="Trebuchet MS" panose="020B0603020202020204"/>
                          <a:cs typeface="Trebuchet MS" panose="020B0603020202020204"/>
                        </a:rPr>
                        <a:t>Москва</a:t>
                      </a:r>
                      <a:endParaRPr sz="26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268605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9F7E9"/>
                    </a:solidFill>
                  </a:tcPr>
                </a:tc>
              </a:tr>
              <a:tr h="1698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600" spc="-50" dirty="0">
                          <a:latin typeface="Verdana" panose="020B0604030504040204"/>
                          <a:cs typeface="Verdana" panose="020B0604030504040204"/>
                        </a:rPr>
                        <a:t>2</a:t>
                      </a:r>
                      <a:endParaRPr sz="2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274320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8B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1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</a:pPr>
                      <a:r>
                        <a:rPr sz="2600" spc="75" dirty="0">
                          <a:latin typeface="Trebuchet MS" panose="020B0603020202020204"/>
                          <a:cs typeface="Trebuchet MS" panose="020B0603020202020204"/>
                        </a:rPr>
                        <a:t>Борис</a:t>
                      </a:r>
                      <a:endParaRPr sz="26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268605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9F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1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spc="45" dirty="0">
                          <a:latin typeface="Trebuchet MS" panose="020B0603020202020204"/>
                          <a:cs typeface="Trebuchet MS" panose="020B0603020202020204"/>
                        </a:rPr>
                        <a:t>30</a:t>
                      </a:r>
                      <a:endParaRPr sz="26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268605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9F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1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spc="165" dirty="0">
                          <a:latin typeface="Trebuchet MS" panose="020B0603020202020204"/>
                          <a:cs typeface="Trebuchet MS" panose="020B0603020202020204"/>
                        </a:rPr>
                        <a:t>СПб</a:t>
                      </a:r>
                      <a:endParaRPr sz="26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268605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9F7E9"/>
                    </a:solidFill>
                  </a:tcPr>
                </a:tc>
              </a:tr>
              <a:tr h="1698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6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600" spc="-50" dirty="0">
                          <a:latin typeface="Verdana" panose="020B0604030504040204"/>
                          <a:cs typeface="Verdana" panose="020B0604030504040204"/>
                        </a:rPr>
                        <a:t>3</a:t>
                      </a:r>
                      <a:endParaRPr sz="26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274955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8B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1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spc="50" dirty="0">
                          <a:latin typeface="Trebuchet MS" panose="020B0603020202020204"/>
                          <a:cs typeface="Trebuchet MS" panose="020B0603020202020204"/>
                        </a:rPr>
                        <a:t>Виктор</a:t>
                      </a:r>
                      <a:endParaRPr sz="26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268605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9F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1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spc="45" dirty="0">
                          <a:latin typeface="Trebuchet MS" panose="020B0603020202020204"/>
                          <a:cs typeface="Trebuchet MS" panose="020B0603020202020204"/>
                        </a:rPr>
                        <a:t>35</a:t>
                      </a:r>
                      <a:endParaRPr sz="26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268605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9F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1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spc="50" dirty="0">
                          <a:latin typeface="Trebuchet MS" panose="020B0603020202020204"/>
                          <a:cs typeface="Trebuchet MS" panose="020B0603020202020204"/>
                        </a:rPr>
                        <a:t>Казань</a:t>
                      </a:r>
                      <a:endParaRPr sz="26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268605" marB="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  <a:solidFill>
                      <a:srgbClr val="F9F7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210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6800"/>
              <a:t>Құрылымдық</a:t>
            </a:r>
            <a:r>
              <a:rPr lang="en-US" altLang="ru-RU" sz="6800"/>
              <a:t> </a:t>
            </a:r>
            <a:r>
              <a:rPr lang="en-US" altLang="en-US" sz="6800"/>
              <a:t>деректердің</a:t>
            </a:r>
            <a:r>
              <a:rPr lang="en-US" altLang="ru-RU" sz="6800"/>
              <a:t> </a:t>
            </a:r>
            <a:r>
              <a:rPr lang="en-US" altLang="en-US" sz="6800"/>
              <a:t>артықшылықтары</a:t>
            </a:r>
            <a:endParaRPr lang="en-US" altLang="en-US" sz="6800"/>
          </a:p>
        </p:txBody>
      </p:sp>
      <p:sp>
        <p:nvSpPr>
          <p:cNvPr id="3" name="object 3"/>
          <p:cNvSpPr txBox="1"/>
          <p:nvPr/>
        </p:nvSpPr>
        <p:spPr>
          <a:xfrm>
            <a:off x="1023593" y="3493300"/>
            <a:ext cx="8123555" cy="42081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514985" marR="633095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Жоғары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жылдамдықтағы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сұранысты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marR="633095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marR="633095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Оңай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іздеу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сүзу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marR="633095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marR="633095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Қатаң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валидация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ережелерін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қолдау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833488" y="3182158"/>
            <a:ext cx="8608731" cy="612353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265" dirty="0"/>
              <a:t>Құрылымдық</a:t>
            </a:r>
            <a:r>
              <a:rPr lang="en-US" altLang="ru-RU" spc="-265" dirty="0"/>
              <a:t> </a:t>
            </a:r>
            <a:r>
              <a:rPr lang="en-US" altLang="en-US" spc="-265" dirty="0"/>
              <a:t>деректердің</a:t>
            </a:r>
            <a:r>
              <a:rPr lang="en-US" altLang="ru-RU" spc="-265" dirty="0"/>
              <a:t> </a:t>
            </a:r>
            <a:r>
              <a:rPr lang="en-US" altLang="en-US" spc="-265" dirty="0"/>
              <a:t>кемшіліктері</a:t>
            </a:r>
            <a:endParaRPr lang="en-US" altLang="en-US"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493300"/>
            <a:ext cx="17165320" cy="295529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514985" marR="2583180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Шектеулі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икемділік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–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күрделі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өзгерту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қиындықтары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4800">
              <a:latin typeface="Trebuchet MS" panose="020B0603020202020204"/>
              <a:cs typeface="Trebuchet MS" panose="020B0603020202020204"/>
            </a:endParaRPr>
          </a:p>
          <a:p>
            <a:pPr marL="514985" marR="2583180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endParaRPr lang="en-US" altLang="ru-RU" sz="4800">
              <a:latin typeface="Trebuchet MS" panose="020B0603020202020204"/>
              <a:cs typeface="Trebuchet MS" panose="020B0603020202020204"/>
            </a:endParaRPr>
          </a:p>
          <a:p>
            <a:pPr marL="514985" marR="2583180" indent="-502920">
              <a:lnSpc>
                <a:spcPts val="4200"/>
              </a:lnSpc>
              <a:spcBef>
                <a:spcPts val="68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Түрлі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форматтағы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ақпараттың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үлкен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көлемін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өңдеудің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қиындығы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48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175" y="864870"/>
            <a:ext cx="18729960" cy="185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lang="en-US" altLang="en-US" sz="6600"/>
              <a:t>Құрылымдалмаған</a:t>
            </a:r>
            <a:r>
              <a:rPr lang="en-US" altLang="ru-RU" sz="6600"/>
              <a:t> </a:t>
            </a:r>
            <a:r>
              <a:rPr lang="en-US" altLang="en-US" sz="6600"/>
              <a:t>деректер</a:t>
            </a:r>
            <a:r>
              <a:rPr lang="en-US" altLang="ru-RU" sz="6600"/>
              <a:t> </a:t>
            </a:r>
            <a:r>
              <a:rPr lang="en-US" altLang="en-US" sz="6600"/>
              <a:t>түрлері</a:t>
            </a:r>
            <a:br>
              <a:rPr lang="en-US" altLang="en-US" sz="4500"/>
            </a:br>
            <a:r>
              <a:rPr lang="en-US" altLang="en-US" sz="5400"/>
              <a:t>Анықтамасы</a:t>
            </a:r>
            <a:r>
              <a:rPr lang="en-US" altLang="ru-RU" sz="5400"/>
              <a:t> </a:t>
            </a:r>
            <a:r>
              <a:rPr lang="en-US" altLang="en-US" sz="5400"/>
              <a:t>және</a:t>
            </a:r>
            <a:r>
              <a:rPr lang="en-US" altLang="ru-RU" sz="5400"/>
              <a:t> </a:t>
            </a:r>
            <a:r>
              <a:rPr lang="en-US" altLang="en-US" sz="5400"/>
              <a:t>сипаттамасы</a:t>
            </a:r>
            <a:endParaRPr lang="en-US" altLang="en-US" sz="5400"/>
          </a:p>
        </p:txBody>
      </p:sp>
      <p:sp>
        <p:nvSpPr>
          <p:cNvPr id="3" name="object 3"/>
          <p:cNvSpPr txBox="1"/>
          <p:nvPr/>
        </p:nvSpPr>
        <p:spPr>
          <a:xfrm>
            <a:off x="1023593" y="3512223"/>
            <a:ext cx="10651490" cy="696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 indent="-375920">
              <a:lnSpc>
                <a:spcPts val="3365"/>
              </a:lnSpc>
              <a:spcBef>
                <a:spcPts val="100"/>
              </a:spcBef>
              <a:buSzPct val="124000"/>
              <a:buFont typeface="Trebuchet MS" panose="020B0603020202020204"/>
              <a:buChar char="•"/>
              <a:tabLst>
                <a:tab pos="388620" algn="l"/>
              </a:tabLst>
            </a:pPr>
            <a:r>
              <a:rPr lang="en-US" altLang="en-US" sz="3600" b="1" spc="-10" dirty="0">
                <a:latin typeface="Trebuchet MS" panose="020B0603020202020204"/>
                <a:cs typeface="Trebuchet MS" panose="020B0603020202020204"/>
              </a:rPr>
              <a:t>Құрылымдалмаған</a:t>
            </a:r>
            <a:r>
              <a:rPr lang="en-US" altLang="ru-RU" sz="3600" b="1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b="1" spc="-10" dirty="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–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бекітілген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құрылымы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жоқ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Ол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мәтін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суреттер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бейне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аудио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басқа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мультимедиялық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файлдар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сияқты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пішімдерде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ұсынылуы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 spc="-10" dirty="0">
                <a:latin typeface="Trebuchet MS" panose="020B0603020202020204"/>
                <a:cs typeface="Trebuchet MS" panose="020B0603020202020204"/>
              </a:rPr>
              <a:t>мүмкін</a:t>
            </a:r>
            <a:r>
              <a:rPr lang="en-US" altLang="ru-RU" sz="3600" spc="-10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3600" spc="-10" dirty="0">
                <a:latin typeface="Trebuchet MS" panose="020B0603020202020204"/>
                <a:cs typeface="Trebuchet MS" panose="020B0603020202020204"/>
              </a:rPr>
              <a:t>.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388620" indent="-375920">
              <a:lnSpc>
                <a:spcPct val="100000"/>
              </a:lnSpc>
              <a:spcBef>
                <a:spcPts val="2510"/>
              </a:spcBef>
              <a:buSzPct val="124000"/>
              <a:buFont typeface="Microsoft Sans Serif" panose="020B0604020202020204"/>
              <a:buChar char="•"/>
              <a:tabLst>
                <a:tab pos="388620" algn="l"/>
              </a:tabLst>
            </a:pPr>
            <a:r>
              <a:rPr lang="" altLang="" sz="3600" b="1" spc="-10" dirty="0">
                <a:latin typeface="Arial" panose="020B0604020202020204"/>
                <a:cs typeface="Arial" panose="020B0604020202020204"/>
              </a:rPr>
              <a:t>Сипаттамалары</a:t>
            </a:r>
            <a:r>
              <a:rPr sz="3600" b="1" spc="-10" dirty="0">
                <a:latin typeface="Arial" panose="020B0604020202020204"/>
                <a:cs typeface="Arial" panose="020B0604020202020204"/>
              </a:rPr>
              <a:t>: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891540" marR="5080" lvl="1" indent="-376555">
              <a:lnSpc>
                <a:spcPts val="3200"/>
              </a:lnSpc>
              <a:spcBef>
                <a:spcPts val="2835"/>
              </a:spcBef>
              <a:buSzPct val="124000"/>
              <a:buChar char="•"/>
              <a:tabLst>
                <a:tab pos="89154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Бұлттық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қоймада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файлдық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жүйелерде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NoSQL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дерекқорларында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сақталады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600">
              <a:latin typeface="Trebuchet MS" panose="020B0603020202020204"/>
              <a:cs typeface="Trebuchet MS" panose="020B0603020202020204"/>
            </a:endParaRPr>
          </a:p>
          <a:p>
            <a:pPr marL="891540" marR="5080" lvl="1" indent="-376555">
              <a:lnSpc>
                <a:spcPts val="3200"/>
              </a:lnSpc>
              <a:spcBef>
                <a:spcPts val="2835"/>
              </a:spcBef>
              <a:buSzPct val="124000"/>
              <a:buChar char="•"/>
              <a:tabLst>
                <a:tab pos="89154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Бекітілген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схемаларға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бағынбайды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600">
              <a:latin typeface="Trebuchet MS" panose="020B0603020202020204"/>
              <a:cs typeface="Trebuchet MS" panose="020B0603020202020204"/>
            </a:endParaRPr>
          </a:p>
          <a:p>
            <a:pPr marL="891540" marR="5080" lvl="1" indent="-376555">
              <a:lnSpc>
                <a:spcPts val="3200"/>
              </a:lnSpc>
              <a:spcBef>
                <a:spcPts val="2835"/>
              </a:spcBef>
              <a:buSzPct val="124000"/>
              <a:buChar char="•"/>
              <a:tabLst>
                <a:tab pos="89154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қиын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600">
              <a:latin typeface="Trebuchet MS" panose="020B0603020202020204"/>
              <a:cs typeface="Trebuchet MS" panose="020B0603020202020204"/>
            </a:endParaRPr>
          </a:p>
          <a:p>
            <a:pPr marL="891540" marR="5080" lvl="1" indent="-376555">
              <a:lnSpc>
                <a:spcPts val="3200"/>
              </a:lnSpc>
              <a:spcBef>
                <a:spcPts val="2835"/>
              </a:spcBef>
              <a:buSzPct val="124000"/>
              <a:buChar char="•"/>
              <a:tabLst>
                <a:tab pos="89154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Әр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түрлі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пішімдерін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мәтін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суреттер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аудио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бейне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)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қамтуы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мүмкін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6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517191" y="3529876"/>
            <a:ext cx="6130925" cy="5580380"/>
            <a:chOff x="12517191" y="3529876"/>
            <a:chExt cx="6130925" cy="558038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344012" y="3674026"/>
              <a:ext cx="4515233" cy="50330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527661" y="3540347"/>
              <a:ext cx="6109970" cy="5559425"/>
            </a:xfrm>
            <a:custGeom>
              <a:avLst/>
              <a:gdLst/>
              <a:ahLst/>
              <a:cxnLst/>
              <a:rect l="l" t="t" r="r" b="b"/>
              <a:pathLst>
                <a:path w="6109969" h="5559425">
                  <a:moveTo>
                    <a:pt x="-316" y="5559480"/>
                  </a:moveTo>
                  <a:lnTo>
                    <a:pt x="6108990" y="5559480"/>
                  </a:lnTo>
                  <a:lnTo>
                    <a:pt x="6108990" y="196"/>
                  </a:lnTo>
                  <a:lnTo>
                    <a:pt x="-316" y="196"/>
                  </a:lnTo>
                  <a:lnTo>
                    <a:pt x="-316" y="5559480"/>
                  </a:lnTo>
                  <a:close/>
                </a:path>
              </a:pathLst>
            </a:custGeom>
            <a:ln w="20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20" y="864870"/>
            <a:ext cx="14088110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ru-RU" spc="-10" dirty="0"/>
              <a:t>Google Colab-</a:t>
            </a:r>
            <a:r>
              <a:rPr lang="en-US" altLang="en-US" spc="-10" dirty="0"/>
              <a:t>пен</a:t>
            </a:r>
            <a:r>
              <a:rPr lang="en-US" altLang="ru-RU" spc="-10" dirty="0"/>
              <a:t> </a:t>
            </a:r>
            <a:r>
              <a:rPr lang="en-US" altLang="en-US" spc="-10" dirty="0"/>
              <a:t>жұмыс</a:t>
            </a:r>
            <a:r>
              <a:rPr lang="en-US" altLang="ru-RU" spc="-10" dirty="0"/>
              <a:t> </a:t>
            </a:r>
            <a:r>
              <a:rPr lang="en-US" altLang="en-US" spc="-10" dirty="0"/>
              <a:t>істеу</a:t>
            </a:r>
            <a:endParaRPr lang="en-US" altLang="en-US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2750877"/>
            <a:ext cx="12786360" cy="3488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ts val="447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 spc="80" dirty="0">
                <a:latin typeface="Trebuchet MS" panose="020B0603020202020204"/>
                <a:cs typeface="Trebuchet MS" panose="020B0603020202020204"/>
              </a:rPr>
              <a:t>Жазу</a:t>
            </a:r>
            <a:r>
              <a:rPr lang="en-US" altLang="ru-RU" sz="3950" spc="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80" dirty="0">
                <a:latin typeface="Trebuchet MS" panose="020B0603020202020204"/>
                <a:cs typeface="Trebuchet MS" panose="020B0603020202020204"/>
              </a:rPr>
              <a:t>кітапшаларыңыз</a:t>
            </a:r>
            <a:r>
              <a:rPr lang="en-US" altLang="ru-RU" sz="3950" spc="80" dirty="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3950" spc="80" dirty="0">
                <a:latin typeface="Trebuchet MS" panose="020B0603020202020204"/>
                <a:cs typeface="Trebuchet MS" panose="020B0603020202020204"/>
              </a:rPr>
              <a:t>код</a:t>
            </a:r>
            <a:r>
              <a:rPr lang="en-US" altLang="ru-RU" sz="3950" spc="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80" dirty="0">
                <a:latin typeface="Trebuchet MS" panose="020B0603020202020204"/>
                <a:cs typeface="Trebuchet MS" panose="020B0603020202020204"/>
              </a:rPr>
              <a:t>жазатын</a:t>
            </a:r>
            <a:r>
              <a:rPr lang="en-US" altLang="ru-RU" sz="3950" spc="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80" dirty="0">
                <a:latin typeface="Trebuchet MS" panose="020B0603020202020204"/>
                <a:cs typeface="Trebuchet MS" panose="020B0603020202020204"/>
              </a:rPr>
              <a:t>файлдар</a:t>
            </a:r>
            <a:r>
              <a:rPr lang="en-US" altLang="ru-RU" sz="3950" spc="80" dirty="0">
                <a:latin typeface="Trebuchet MS" panose="020B0603020202020204"/>
                <a:cs typeface="Trebuchet MS" panose="020B0603020202020204"/>
              </a:rPr>
              <a:t>)</a:t>
            </a:r>
            <a:endParaRPr lang="en-US" altLang="ru-RU" sz="3950" spc="80" dirty="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ts val="447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 spc="80" dirty="0">
                <a:latin typeface="Trebuchet MS" panose="020B0603020202020204"/>
                <a:cs typeface="Trebuchet MS" panose="020B0603020202020204"/>
              </a:rPr>
              <a:t>автоматты</a:t>
            </a:r>
            <a:r>
              <a:rPr lang="en-US" altLang="ru-RU" sz="3950" spc="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80" dirty="0">
                <a:latin typeface="Trebuchet MS" panose="020B0603020202020204"/>
                <a:cs typeface="Trebuchet MS" panose="020B0603020202020204"/>
              </a:rPr>
              <a:t>түрде</a:t>
            </a:r>
            <a:r>
              <a:rPr lang="en-US" altLang="ru-RU" sz="3950" spc="80" dirty="0">
                <a:latin typeface="Trebuchet MS" panose="020B0603020202020204"/>
                <a:cs typeface="Trebuchet MS" panose="020B0603020202020204"/>
              </a:rPr>
              <a:t> Google Drive </a:t>
            </a:r>
            <a:r>
              <a:rPr lang="en-US" altLang="en-US" sz="3950" spc="80" dirty="0">
                <a:latin typeface="Trebuchet MS" panose="020B0603020202020204"/>
                <a:cs typeface="Trebuchet MS" panose="020B0603020202020204"/>
              </a:rPr>
              <a:t>ішінде</a:t>
            </a:r>
            <a:r>
              <a:rPr lang="en-US" altLang="ru-RU" sz="3950" spc="80" dirty="0">
                <a:latin typeface="Trebuchet MS" panose="020B0603020202020204"/>
                <a:cs typeface="Trebuchet MS" panose="020B0603020202020204"/>
              </a:rPr>
              <a:t> "Colab Notebooks" </a:t>
            </a:r>
            <a:r>
              <a:rPr lang="en-US" altLang="en-US" sz="3950" spc="80" dirty="0">
                <a:latin typeface="Trebuchet MS" panose="020B0603020202020204"/>
                <a:cs typeface="Trebuchet MS" panose="020B0603020202020204"/>
              </a:rPr>
              <a:t>қалтасында</a:t>
            </a:r>
            <a:r>
              <a:rPr lang="en-US" altLang="ru-RU" sz="3950" spc="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80" dirty="0">
                <a:latin typeface="Trebuchet MS" panose="020B0603020202020204"/>
                <a:cs typeface="Trebuchet MS" panose="020B0603020202020204"/>
              </a:rPr>
              <a:t>сақталады</a:t>
            </a:r>
            <a:r>
              <a:rPr lang="en-US" altLang="ru-RU" sz="3950" spc="80" dirty="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 spc="80" dirty="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ts val="447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endParaRPr lang="en-US" altLang="ru-RU" sz="3950" spc="80" dirty="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ts val="447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lang="" altLang="en-US" sz="3950">
                <a:latin typeface="Trebuchet MS" panose="020B0603020202020204"/>
                <a:cs typeface="Trebuchet MS" panose="020B0603020202020204"/>
              </a:rPr>
              <a:t>«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train.csv</a:t>
            </a:r>
            <a:r>
              <a:rPr lang="" altLang="en-US" sz="3950">
                <a:latin typeface="Trebuchet MS" panose="020B0603020202020204"/>
                <a:cs typeface="Trebuchet MS" panose="020B0603020202020204"/>
              </a:rPr>
              <a:t>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файлдары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әр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сеанста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қолмен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жүктелуі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керек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156970" y="8683492"/>
            <a:ext cx="2891630" cy="16964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78613" y="1158840"/>
            <a:ext cx="2229857" cy="21694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6820" y="4202781"/>
            <a:ext cx="3846224" cy="74107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95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n-US" altLang="en-US" sz="6300"/>
              <a:t>Құрылымы</a:t>
            </a:r>
            <a:r>
              <a:rPr lang="en-US" altLang="ru-RU" sz="6300"/>
              <a:t> </a:t>
            </a:r>
            <a:r>
              <a:rPr lang="en-US" altLang="en-US" sz="6300"/>
              <a:t>жоқ</a:t>
            </a:r>
            <a:r>
              <a:rPr lang="en-US" altLang="ru-RU" sz="6300"/>
              <a:t> </a:t>
            </a:r>
            <a:r>
              <a:rPr lang="en-US" altLang="en-US" sz="6300"/>
              <a:t>деректер</a:t>
            </a:r>
            <a:r>
              <a:rPr lang="en-US" altLang="ru-RU" sz="6300"/>
              <a:t> </a:t>
            </a:r>
            <a:r>
              <a:rPr lang="en-US" altLang="en-US" sz="6300"/>
              <a:t>түрлерінің</a:t>
            </a:r>
            <a:r>
              <a:rPr lang="en-US" altLang="ru-RU" sz="6300"/>
              <a:t> </a:t>
            </a:r>
            <a:r>
              <a:rPr lang="en-US" altLang="en-US" sz="6300"/>
              <a:t>мысалдары</a:t>
            </a:r>
            <a:endParaRPr lang="en-US" altLang="en-US" sz="6300"/>
          </a:p>
        </p:txBody>
      </p:sp>
      <p:sp>
        <p:nvSpPr>
          <p:cNvPr id="3" name="object 3"/>
          <p:cNvSpPr txBox="1"/>
          <p:nvPr/>
        </p:nvSpPr>
        <p:spPr>
          <a:xfrm>
            <a:off x="1023593" y="2646691"/>
            <a:ext cx="9886315" cy="552196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Электрондық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пошта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Құжаттар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(PDF, Word, TXT).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Әлеуметтік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желі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жазбалар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пікірлер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суреттер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бейнелер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).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Сервер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журналының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файлдары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Медиа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файлдар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аудио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бейне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фотосуреттер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).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263191" y="3314993"/>
            <a:ext cx="6130925" cy="5580380"/>
            <a:chOff x="12263191" y="3314993"/>
            <a:chExt cx="6130925" cy="558038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090019" y="3459147"/>
              <a:ext cx="4515233" cy="50330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273661" y="3325463"/>
              <a:ext cx="6109970" cy="5559425"/>
            </a:xfrm>
            <a:custGeom>
              <a:avLst/>
              <a:gdLst/>
              <a:ahLst/>
              <a:cxnLst/>
              <a:rect l="l" t="t" r="r" b="b"/>
              <a:pathLst>
                <a:path w="6109969" h="5559425">
                  <a:moveTo>
                    <a:pt x="-310" y="5559486"/>
                  </a:moveTo>
                  <a:lnTo>
                    <a:pt x="6108997" y="5559486"/>
                  </a:lnTo>
                  <a:lnTo>
                    <a:pt x="6108997" y="201"/>
                  </a:lnTo>
                  <a:lnTo>
                    <a:pt x="-310" y="201"/>
                  </a:lnTo>
                  <a:lnTo>
                    <a:pt x="-310" y="5559486"/>
                  </a:lnTo>
                  <a:close/>
                </a:path>
              </a:pathLst>
            </a:custGeom>
            <a:ln w="20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Pandas</a:t>
            </a:r>
            <a:r>
              <a:rPr lang="" spc="-70" dirty="0"/>
              <a:t>-пен жұмыс</a:t>
            </a:r>
            <a:endParaRPr lang="" spc="-7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502190"/>
            <a:ext cx="17668240" cy="56095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514985" marR="5080" indent="-502920">
              <a:lnSpc>
                <a:spcPct val="90000"/>
              </a:lnSpc>
              <a:spcBef>
                <a:spcPts val="570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ru-RU" sz="3950" b="1" spc="-10" dirty="0">
                <a:latin typeface="Trebuchet MS" panose="020B0603020202020204"/>
                <a:cs typeface="Trebuchet MS" panose="020B0603020202020204"/>
              </a:rPr>
              <a:t>Pandas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негізінен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құрылымдық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деректерге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арналған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болса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да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оны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мәтіндік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сияқты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құрылымдалмаған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деректермен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жұмыс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істеу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пайдалануға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болады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: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>
              <a:lnSpc>
                <a:spcPct val="100000"/>
              </a:lnSpc>
              <a:spcBef>
                <a:spcPts val="2845"/>
              </a:spcBef>
            </a:pPr>
            <a:r>
              <a:rPr sz="3950" dirty="0">
                <a:latin typeface="Courier New" panose="02070309020205020404"/>
                <a:cs typeface="Courier New" panose="02070309020205020404"/>
              </a:rPr>
              <a:t>import</a:t>
            </a:r>
            <a:r>
              <a:rPr sz="3950" spc="-8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latin typeface="Courier New" panose="02070309020205020404"/>
                <a:cs typeface="Courier New" panose="02070309020205020404"/>
              </a:rPr>
              <a:t>pandas</a:t>
            </a:r>
            <a:r>
              <a:rPr sz="3950" spc="-8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latin typeface="Courier New" panose="02070309020205020404"/>
                <a:cs typeface="Courier New" panose="02070309020205020404"/>
              </a:rPr>
              <a:t>as</a:t>
            </a:r>
            <a:r>
              <a:rPr sz="3950" spc="-9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25" dirty="0">
                <a:latin typeface="Courier New" panose="02070309020205020404"/>
                <a:cs typeface="Courier New" panose="02070309020205020404"/>
              </a:rPr>
              <a:t>pd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 marL="514985">
              <a:lnSpc>
                <a:spcPct val="100000"/>
              </a:lnSpc>
              <a:spcBef>
                <a:spcPts val="3110"/>
              </a:spcBef>
            </a:pPr>
            <a:r>
              <a:rPr sz="395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3950" spc="-105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Чтение</a:t>
            </a:r>
            <a:r>
              <a:rPr sz="3950" spc="-11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текстового</a:t>
            </a:r>
            <a:r>
              <a:rPr sz="3950" spc="-11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2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файла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 marL="514985">
              <a:lnSpc>
                <a:spcPct val="100000"/>
              </a:lnSpc>
              <a:spcBef>
                <a:spcPts val="2340"/>
              </a:spcBef>
            </a:pPr>
            <a:r>
              <a:rPr sz="39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df</a:t>
            </a:r>
            <a:r>
              <a:rPr sz="3950" spc="-18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950" spc="-16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latin typeface="Courier New" panose="02070309020205020404"/>
                <a:cs typeface="Courier New" panose="02070309020205020404"/>
              </a:rPr>
              <a:t>pd.read_csv('</a:t>
            </a:r>
            <a:r>
              <a:rPr sz="395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example.txt</a:t>
            </a:r>
            <a:r>
              <a:rPr sz="3950" dirty="0">
                <a:latin typeface="Courier New" panose="02070309020205020404"/>
                <a:cs typeface="Courier New" panose="02070309020205020404"/>
              </a:rPr>
              <a:t>',</a:t>
            </a:r>
            <a:r>
              <a:rPr sz="3950" spc="-17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10" dirty="0">
                <a:latin typeface="Courier New" panose="02070309020205020404"/>
                <a:cs typeface="Courier New" panose="02070309020205020404"/>
              </a:rPr>
              <a:t>delimiter='</a:t>
            </a:r>
            <a:r>
              <a:rPr sz="39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\t</a:t>
            </a:r>
            <a:r>
              <a:rPr sz="3950" spc="-10" dirty="0">
                <a:latin typeface="Courier New" panose="02070309020205020404"/>
                <a:cs typeface="Courier New" panose="02070309020205020404"/>
              </a:rPr>
              <a:t>')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 marL="514985">
              <a:lnSpc>
                <a:spcPct val="100000"/>
              </a:lnSpc>
              <a:spcBef>
                <a:spcPts val="3130"/>
              </a:spcBef>
            </a:pPr>
            <a:r>
              <a:rPr sz="3950" spc="-10" dirty="0">
                <a:latin typeface="Courier New" panose="02070309020205020404"/>
                <a:cs typeface="Courier New" panose="02070309020205020404"/>
              </a:rPr>
              <a:t>print(df.head())</a:t>
            </a:r>
            <a:endParaRPr sz="39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72163"/>
            <a:ext cx="15203805" cy="17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altLang="en-US" sz="5650"/>
              <a:t>Құрылымдалмаған</a:t>
            </a:r>
            <a:r>
              <a:rPr lang="en-US" altLang="ru-RU" sz="5650"/>
              <a:t> </a:t>
            </a:r>
            <a:r>
              <a:rPr lang="en-US" altLang="en-US" sz="5650"/>
              <a:t>деректер</a:t>
            </a:r>
            <a:r>
              <a:rPr lang="en-US" altLang="ru-RU" sz="5650"/>
              <a:t> </a:t>
            </a:r>
            <a:r>
              <a:rPr lang="en-US" altLang="en-US" sz="5650"/>
              <a:t>түрлерінің</a:t>
            </a:r>
            <a:r>
              <a:rPr lang="en-US" altLang="ru-RU" sz="5650"/>
              <a:t> </a:t>
            </a:r>
            <a:r>
              <a:rPr lang="en-US" altLang="en-US" sz="5650"/>
              <a:t>артықшылықтары</a:t>
            </a:r>
            <a:endParaRPr lang="en-US" altLang="en-US" sz="5650"/>
          </a:p>
        </p:txBody>
      </p:sp>
      <p:sp>
        <p:nvSpPr>
          <p:cNvPr id="3" name="object 3"/>
          <p:cNvSpPr txBox="1"/>
          <p:nvPr/>
        </p:nvSpPr>
        <p:spPr>
          <a:xfrm>
            <a:off x="1023593" y="3252613"/>
            <a:ext cx="16402050" cy="4450715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Икемділік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–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пішімдерімен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жұмыс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істей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аласыз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480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Күрделі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ақпаратты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сақтау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480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Жасанды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интеллект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машиналық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оқытуды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қолдау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48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6000"/>
              <a:t>Құрылымдалмаған</a:t>
            </a:r>
            <a:r>
              <a:rPr lang="en-US" altLang="ru-RU" sz="6000"/>
              <a:t> </a:t>
            </a:r>
            <a:r>
              <a:rPr lang="en-US" altLang="en-US" sz="6000"/>
              <a:t>деректер</a:t>
            </a:r>
            <a:r>
              <a:rPr lang="en-US" altLang="ru-RU" sz="6000"/>
              <a:t> </a:t>
            </a:r>
            <a:r>
              <a:rPr lang="en-US" altLang="en-US" sz="6000"/>
              <a:t>түрлерінің</a:t>
            </a:r>
            <a:r>
              <a:rPr lang="en-US" altLang="ru-RU" sz="6000"/>
              <a:t> </a:t>
            </a:r>
            <a:r>
              <a:rPr lang="en-US" altLang="en-US" sz="6000"/>
              <a:t>кемшіліктері</a:t>
            </a:r>
            <a:endParaRPr lang="en-US" altLang="en-US" sz="6000"/>
          </a:p>
        </p:txBody>
      </p:sp>
      <p:sp>
        <p:nvSpPr>
          <p:cNvPr id="3" name="object 3"/>
          <p:cNvSpPr txBox="1"/>
          <p:nvPr/>
        </p:nvSpPr>
        <p:spPr>
          <a:xfrm>
            <a:off x="1023593" y="3246407"/>
            <a:ext cx="8578215" cy="4423410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202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талдаудың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күрделілігі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202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үлкен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көлемі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айтарлықтай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есептеу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ресурстарын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қажет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етеді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202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Стандартты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құралдарының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болмауы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833488" y="3182158"/>
            <a:ext cx="8608731" cy="612353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175" y="864870"/>
            <a:ext cx="18428970" cy="195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lang="en-US" altLang="en-US" sz="6600"/>
              <a:t>Жартылай</a:t>
            </a:r>
            <a:r>
              <a:rPr lang="en-US" altLang="ru-RU" sz="6600"/>
              <a:t> </a:t>
            </a:r>
            <a:r>
              <a:rPr lang="en-US" altLang="en-US" sz="6600"/>
              <a:t>құрылымды</a:t>
            </a:r>
            <a:r>
              <a:rPr lang="en-US" altLang="ru-RU" sz="6600"/>
              <a:t> </a:t>
            </a:r>
            <a:r>
              <a:rPr lang="en-US" altLang="en-US" sz="6600"/>
              <a:t>деректер</a:t>
            </a:r>
            <a:r>
              <a:rPr lang="en-US" altLang="ru-RU" sz="6600"/>
              <a:t> </a:t>
            </a:r>
            <a:r>
              <a:rPr lang="en-US" altLang="en-US" sz="6600"/>
              <a:t>түрлері</a:t>
            </a:r>
            <a:br>
              <a:rPr lang="en-US" altLang="en-US" sz="4500"/>
            </a:br>
            <a:r>
              <a:rPr lang="en-US" altLang="en-US" sz="6000"/>
              <a:t>Анықтамасы</a:t>
            </a:r>
            <a:r>
              <a:rPr lang="en-US" altLang="ru-RU" sz="6000"/>
              <a:t> </a:t>
            </a:r>
            <a:r>
              <a:rPr lang="en-US" altLang="en-US" sz="6000"/>
              <a:t>және</a:t>
            </a:r>
            <a:r>
              <a:rPr lang="en-US" altLang="ru-RU" sz="6000"/>
              <a:t> </a:t>
            </a:r>
            <a:r>
              <a:rPr lang="en-US" altLang="en-US" sz="6000"/>
              <a:t>сипаттамалары</a:t>
            </a:r>
            <a:endParaRPr lang="en-US" altLang="en-US" sz="6000"/>
          </a:p>
        </p:txBody>
      </p:sp>
      <p:sp>
        <p:nvSpPr>
          <p:cNvPr id="3" name="object 3"/>
          <p:cNvSpPr txBox="1"/>
          <p:nvPr/>
        </p:nvSpPr>
        <p:spPr>
          <a:xfrm>
            <a:off x="1023593" y="3502190"/>
            <a:ext cx="17778730" cy="57981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514985" marR="5080" indent="-502920">
              <a:lnSpc>
                <a:spcPct val="90000"/>
              </a:lnSpc>
              <a:spcBef>
                <a:spcPts val="570"/>
              </a:spcBef>
              <a:buSzPct val="123000"/>
              <a:buFont typeface="Trebuchet MS" panose="020B0603020202020204"/>
              <a:buChar char="•"/>
              <a:tabLst>
                <a:tab pos="514350" algn="l"/>
              </a:tabLst>
            </a:pP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Жартылай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құрылымдық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құрылымдалған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құрылымдалмаған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арасында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орта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орынды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алады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Ол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құрылымның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элементтерін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қамтиды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бірақ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қатаң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схемаға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сәйкес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келмейді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.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3310"/>
              </a:spcBef>
              <a:buSzPct val="123000"/>
              <a:buFont typeface="Microsoft Sans Serif" panose="020B0604020202020204"/>
              <a:buChar char="•"/>
              <a:tabLst>
                <a:tab pos="514350" algn="l"/>
              </a:tabLst>
            </a:pPr>
            <a:r>
              <a:rPr lang="" altLang="" sz="3950" b="1" spc="-10" dirty="0">
                <a:latin typeface="Arial" panose="020B0604020202020204"/>
                <a:cs typeface="Arial" panose="020B0604020202020204"/>
              </a:rPr>
              <a:t>Сипаттамалары</a:t>
            </a:r>
            <a:endParaRPr sz="3950">
              <a:latin typeface="Arial" panose="020B0604020202020204"/>
              <a:cs typeface="Arial" panose="020B0604020202020204"/>
            </a:endParaRPr>
          </a:p>
          <a:p>
            <a:pPr marL="1017905" lvl="1" indent="-502920">
              <a:lnSpc>
                <a:spcPct val="100000"/>
              </a:lnSpc>
              <a:spcBef>
                <a:spcPts val="3195"/>
              </a:spcBef>
              <a:buSzPct val="123000"/>
              <a:buChar char="•"/>
              <a:tabLst>
                <a:tab pos="101790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Олар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тегтерді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метадеректерді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маркерлерді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пайдаланады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1017905" lvl="1" indent="-502920">
              <a:lnSpc>
                <a:spcPct val="100000"/>
              </a:lnSpc>
              <a:spcBef>
                <a:spcPts val="3195"/>
              </a:spcBef>
              <a:buSzPct val="123000"/>
              <a:buChar char="•"/>
              <a:tabLst>
                <a:tab pos="101790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Олар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NoSQL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дерекқорларында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сақталады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1017905" lvl="1" indent="-502920">
              <a:lnSpc>
                <a:spcPct val="100000"/>
              </a:lnSpc>
              <a:spcBef>
                <a:spcPts val="3195"/>
              </a:spcBef>
              <a:buSzPct val="123000"/>
              <a:buChar char="•"/>
              <a:tabLst>
                <a:tab pos="101790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Оларды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құрылымдық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оңай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түрлендіруге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" spc="-170" dirty="0"/>
              <a:t>Мысалдар</a:t>
            </a:r>
            <a:endParaRPr lang=""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252613"/>
            <a:ext cx="5308600" cy="3796665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JSON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XML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файлдары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Веб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-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сервер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журналдары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API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660" y="863600"/>
            <a:ext cx="18458815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spc="-240" dirty="0"/>
              <a:t> </a:t>
            </a:r>
            <a:r>
              <a:rPr spc="-70" dirty="0"/>
              <a:t>Pandas</a:t>
            </a:r>
            <a:r>
              <a:rPr lang="" spc="-70" dirty="0"/>
              <a:t>-пен жұмыс</a:t>
            </a:r>
            <a:endParaRPr lang="" spc="-7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490887"/>
            <a:ext cx="11096625" cy="6268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sz="3950" spc="105" dirty="0">
                <a:latin typeface="Trebuchet MS" panose="020B0603020202020204"/>
                <a:cs typeface="Trebuchet MS" panose="020B0603020202020204"/>
              </a:rPr>
              <a:t>Pandas</a:t>
            </a:r>
            <a:r>
              <a:rPr sz="3950" spc="1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ru-RU" sz="3950" spc="65" dirty="0">
                <a:latin typeface="Trebuchet MS" panose="020B0603020202020204"/>
                <a:cs typeface="Trebuchet MS" panose="020B0603020202020204"/>
              </a:rPr>
              <a:t>JSON </a:t>
            </a:r>
            <a:r>
              <a:rPr lang="en-US" altLang="en-US" sz="3950" spc="65" dirty="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 spc="65" dirty="0">
                <a:latin typeface="Trebuchet MS" panose="020B0603020202020204"/>
                <a:cs typeface="Trebuchet MS" panose="020B0603020202020204"/>
              </a:rPr>
              <a:t> XML-</a:t>
            </a:r>
            <a:r>
              <a:rPr lang="en-US" altLang="en-US" sz="3950" spc="65" dirty="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 spc="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65" dirty="0">
                <a:latin typeface="Trebuchet MS" panose="020B0603020202020204"/>
                <a:cs typeface="Trebuchet MS" panose="020B0603020202020204"/>
              </a:rPr>
              <a:t>жұмыс</a:t>
            </a:r>
            <a:r>
              <a:rPr lang="en-US" altLang="ru-RU" sz="3950" spc="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65" dirty="0">
                <a:latin typeface="Trebuchet MS" panose="020B0603020202020204"/>
                <a:cs typeface="Trebuchet MS" panose="020B0603020202020204"/>
              </a:rPr>
              <a:t>істеуді</a:t>
            </a:r>
            <a:r>
              <a:rPr lang="en-US" altLang="ru-RU" sz="3950" spc="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65" dirty="0">
                <a:latin typeface="Trebuchet MS" panose="020B0603020202020204"/>
                <a:cs typeface="Trebuchet MS" panose="020B0603020202020204"/>
              </a:rPr>
              <a:t>қолдайды</a:t>
            </a:r>
            <a:r>
              <a:rPr sz="3950" spc="65" dirty="0">
                <a:latin typeface="Trebuchet MS" panose="020B0603020202020204"/>
                <a:cs typeface="Trebuchet MS" panose="020B0603020202020204"/>
              </a:rPr>
              <a:t>: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>
              <a:lnSpc>
                <a:spcPct val="100000"/>
              </a:lnSpc>
              <a:spcBef>
                <a:spcPts val="2855"/>
              </a:spcBef>
            </a:pPr>
            <a:r>
              <a:rPr sz="3950" dirty="0">
                <a:latin typeface="Courier New" panose="02070309020205020404"/>
                <a:cs typeface="Courier New" panose="02070309020205020404"/>
              </a:rPr>
              <a:t>import</a:t>
            </a:r>
            <a:r>
              <a:rPr sz="3950" spc="-8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latin typeface="Courier New" panose="02070309020205020404"/>
                <a:cs typeface="Courier New" panose="02070309020205020404"/>
              </a:rPr>
              <a:t>pandas</a:t>
            </a:r>
            <a:r>
              <a:rPr sz="3950" spc="-8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latin typeface="Courier New" panose="02070309020205020404"/>
                <a:cs typeface="Courier New" panose="02070309020205020404"/>
              </a:rPr>
              <a:t>as</a:t>
            </a:r>
            <a:r>
              <a:rPr sz="3950" spc="-9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25" dirty="0">
                <a:latin typeface="Courier New" panose="02070309020205020404"/>
                <a:cs typeface="Courier New" panose="02070309020205020404"/>
              </a:rPr>
              <a:t>pd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</a:pPr>
            <a:endParaRPr sz="39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2540"/>
              </a:spcBef>
            </a:pPr>
            <a:endParaRPr sz="3950">
              <a:latin typeface="Courier New" panose="02070309020205020404"/>
              <a:cs typeface="Courier New" panose="02070309020205020404"/>
            </a:endParaRPr>
          </a:p>
          <a:p>
            <a:pPr marL="514985">
              <a:lnSpc>
                <a:spcPct val="100000"/>
              </a:lnSpc>
            </a:pPr>
            <a:r>
              <a:rPr sz="395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3950" spc="-7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Чтение</a:t>
            </a:r>
            <a:r>
              <a:rPr sz="3950" spc="-7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20" dirty="0">
                <a:solidFill>
                  <a:srgbClr val="1DB000"/>
                </a:solidFill>
                <a:latin typeface="Courier New" panose="02070309020205020404"/>
                <a:cs typeface="Courier New" panose="02070309020205020404"/>
              </a:rPr>
              <a:t>JSON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 marL="514985">
              <a:lnSpc>
                <a:spcPct val="100000"/>
              </a:lnSpc>
              <a:spcBef>
                <a:spcPts val="2340"/>
              </a:spcBef>
            </a:pPr>
            <a:r>
              <a:rPr sz="3950" dirty="0">
                <a:latin typeface="Courier New" panose="02070309020205020404"/>
                <a:cs typeface="Courier New" panose="02070309020205020404"/>
              </a:rPr>
              <a:t>df</a:t>
            </a:r>
            <a:r>
              <a:rPr sz="3950" spc="-2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950" spc="-1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10" dirty="0">
                <a:latin typeface="Courier New" panose="02070309020205020404"/>
                <a:cs typeface="Courier New" panose="02070309020205020404"/>
              </a:rPr>
              <a:t>pd.read_json('</a:t>
            </a:r>
            <a:r>
              <a:rPr sz="39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data.json</a:t>
            </a:r>
            <a:r>
              <a:rPr sz="3950" spc="-10" dirty="0">
                <a:latin typeface="Courier New" panose="02070309020205020404"/>
                <a:cs typeface="Courier New" panose="02070309020205020404"/>
              </a:rPr>
              <a:t>')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 marL="514985">
              <a:lnSpc>
                <a:spcPct val="100000"/>
              </a:lnSpc>
              <a:spcBef>
                <a:spcPts val="3135"/>
              </a:spcBef>
            </a:pPr>
            <a:r>
              <a:rPr sz="3950" spc="-10" dirty="0">
                <a:latin typeface="Courier New" panose="02070309020205020404"/>
                <a:cs typeface="Courier New" panose="02070309020205020404"/>
              </a:rPr>
              <a:t>print(df.head())</a:t>
            </a:r>
            <a:endParaRPr sz="39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47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4750"/>
              <a:t>Жартылай</a:t>
            </a:r>
            <a:r>
              <a:rPr lang="en-US" altLang="ru-RU" sz="4750"/>
              <a:t> </a:t>
            </a:r>
            <a:r>
              <a:rPr lang="en-US" altLang="en-US" sz="4750"/>
              <a:t>құрылымды</a:t>
            </a:r>
            <a:r>
              <a:rPr lang="en-US" altLang="ru-RU" sz="4750"/>
              <a:t> </a:t>
            </a:r>
            <a:r>
              <a:rPr lang="en-US" altLang="en-US" sz="4750"/>
              <a:t>деректердің</a:t>
            </a:r>
            <a:r>
              <a:rPr lang="en-US" altLang="ru-RU" sz="4750"/>
              <a:t> </a:t>
            </a:r>
            <a:r>
              <a:rPr lang="en-US" altLang="en-US" sz="4750"/>
              <a:t>артықшылықтары</a:t>
            </a:r>
            <a:r>
              <a:rPr lang="en-US" altLang="ru-RU" sz="4750"/>
              <a:t> </a:t>
            </a:r>
            <a:r>
              <a:rPr lang="en-US" altLang="en-US" sz="4750"/>
              <a:t>мен</a:t>
            </a:r>
            <a:r>
              <a:rPr lang="en-US" altLang="ru-RU" sz="4750"/>
              <a:t> </a:t>
            </a:r>
            <a:r>
              <a:rPr lang="en-US" altLang="en-US" sz="4750"/>
              <a:t>кемшіліктері</a:t>
            </a:r>
            <a:endParaRPr lang="en-US" altLang="en-US" sz="4750"/>
          </a:p>
        </p:txBody>
      </p:sp>
      <p:sp>
        <p:nvSpPr>
          <p:cNvPr id="3" name="object 3"/>
          <p:cNvSpPr txBox="1"/>
          <p:nvPr/>
        </p:nvSpPr>
        <p:spPr>
          <a:xfrm>
            <a:off x="1023593" y="3263377"/>
            <a:ext cx="16515715" cy="6564630"/>
          </a:xfrm>
          <a:prstGeom prst="rect">
            <a:avLst/>
          </a:prstGeom>
        </p:spPr>
        <p:txBody>
          <a:bodyPr vert="horz" wrap="square" lIns="0" tIns="249554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65"/>
              </a:spcBef>
              <a:buSzPct val="123000"/>
              <a:buFont typeface="Microsoft Sans Serif" panose="020B0604020202020204"/>
              <a:buChar char="•"/>
              <a:tabLst>
                <a:tab pos="514350" algn="l"/>
              </a:tabLst>
            </a:pPr>
            <a:r>
              <a:rPr lang="en-US" altLang="en-US" sz="3950" b="1" spc="-10" dirty="0">
                <a:latin typeface="Arial" panose="020B0604020202020204"/>
                <a:cs typeface="Arial" panose="020B0604020202020204"/>
              </a:rPr>
              <a:t>Артықшылықтары</a:t>
            </a:r>
            <a:endParaRPr sz="3950">
              <a:latin typeface="Arial" panose="020B0604020202020204"/>
              <a:cs typeface="Arial" panose="020B0604020202020204"/>
            </a:endParaRPr>
          </a:p>
          <a:p>
            <a:pPr marL="1017270" lvl="1" indent="-502285">
              <a:lnSpc>
                <a:spcPct val="100000"/>
              </a:lnSpc>
              <a:spcBef>
                <a:spcPts val="3190"/>
              </a:spcBef>
              <a:buSzPct val="123000"/>
              <a:buChar char="•"/>
              <a:tabLst>
                <a:tab pos="101663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Икемділік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күрделі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сақтау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мүмкіндігі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1017270" lvl="1" indent="-502285">
              <a:lnSpc>
                <a:spcPct val="100000"/>
              </a:lnSpc>
              <a:spcBef>
                <a:spcPts val="3190"/>
              </a:spcBef>
              <a:buSzPct val="123000"/>
              <a:buChar char="•"/>
              <a:tabLst>
                <a:tab pos="101663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Үлкен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веб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-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қызметтермен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жұмыс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істеу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өте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қолайлы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3300"/>
              </a:spcBef>
              <a:buSzPct val="123000"/>
              <a:buFont typeface="Microsoft Sans Serif" panose="020B0604020202020204"/>
              <a:buChar char="•"/>
              <a:tabLst>
                <a:tab pos="514350" algn="l"/>
              </a:tabLst>
            </a:pPr>
            <a:r>
              <a:rPr lang="" altLang="" sz="3950" b="1" spc="-10" dirty="0">
                <a:latin typeface="Arial" panose="020B0604020202020204"/>
                <a:cs typeface="Arial" panose="020B0604020202020204"/>
              </a:rPr>
              <a:t>Кемшіліктері</a:t>
            </a:r>
            <a:endParaRPr sz="3950">
              <a:latin typeface="Arial" panose="020B0604020202020204"/>
              <a:cs typeface="Arial" panose="020B0604020202020204"/>
            </a:endParaRPr>
          </a:p>
          <a:p>
            <a:pPr marL="1017905" lvl="1" indent="-502920">
              <a:lnSpc>
                <a:spcPct val="100000"/>
              </a:lnSpc>
              <a:spcBef>
                <a:spcPts val="3195"/>
              </a:spcBef>
              <a:buSzPct val="123000"/>
              <a:buChar char="•"/>
              <a:tabLst>
                <a:tab pos="101790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Құрылымдық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қарағанда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қиынырақ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1017905" lvl="1" indent="-502920">
              <a:lnSpc>
                <a:spcPct val="100000"/>
              </a:lnSpc>
              <a:spcBef>
                <a:spcPts val="3195"/>
              </a:spcBef>
              <a:buSzPct val="123000"/>
              <a:buChar char="•"/>
              <a:tabLst>
                <a:tab pos="101790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Қосымша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құралдарын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қажет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етеді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40" dirty="0"/>
              <a:t>Салыстыру</a:t>
            </a:r>
            <a:r>
              <a:rPr lang="en-US" altLang="ru-RU" spc="-40" dirty="0"/>
              <a:t> </a:t>
            </a:r>
            <a:r>
              <a:rPr lang="en-US" altLang="en-US" spc="-40" dirty="0"/>
              <a:t>кестесі</a:t>
            </a:r>
            <a:endParaRPr lang="en-US" altLang="en-US" spc="-40" dirty="0"/>
          </a:p>
        </p:txBody>
      </p:sp>
      <p:grpSp>
        <p:nvGrpSpPr>
          <p:cNvPr id="3" name="object 3"/>
          <p:cNvGrpSpPr/>
          <p:nvPr/>
        </p:nvGrpSpPr>
        <p:grpSpPr>
          <a:xfrm>
            <a:off x="1535899" y="2603063"/>
            <a:ext cx="17035780" cy="7800975"/>
            <a:chOff x="1535899" y="2603063"/>
            <a:chExt cx="17035780" cy="780097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40544" y="2676394"/>
              <a:ext cx="16822375" cy="75328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5899" y="2603063"/>
              <a:ext cx="125646" cy="78006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5902" y="2603063"/>
              <a:ext cx="125646" cy="78006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498" y="2603063"/>
              <a:ext cx="16784403" cy="115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1498" y="10162905"/>
              <a:ext cx="16784403" cy="240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5085" y="2911554"/>
            <a:ext cx="12774930" cy="442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altLang="en-US" sz="9550">
                <a:latin typeface="Tahoma" panose="020B0604030504040204"/>
                <a:cs typeface="Tahoma" panose="020B0604030504040204"/>
              </a:rPr>
              <a:t>Назар</a:t>
            </a:r>
            <a:r>
              <a:rPr lang="en-US" altLang="ru-RU" sz="9550">
                <a:latin typeface="Tahoma" panose="020B0604030504040204"/>
                <a:cs typeface="Tahoma" panose="020B0604030504040204"/>
              </a:rPr>
              <a:t> </a:t>
            </a:r>
            <a:r>
              <a:rPr lang="en-US" altLang="en-US" sz="9550">
                <a:latin typeface="Tahoma" panose="020B0604030504040204"/>
                <a:cs typeface="Tahoma" panose="020B0604030504040204"/>
              </a:rPr>
              <a:t>аударғаныңызға</a:t>
            </a:r>
            <a:r>
              <a:rPr lang="en-US" altLang="ru-RU" sz="9550">
                <a:latin typeface="Tahoma" panose="020B0604030504040204"/>
                <a:cs typeface="Tahoma" panose="020B0604030504040204"/>
              </a:rPr>
              <a:t> </a:t>
            </a:r>
            <a:r>
              <a:rPr lang="en-US" altLang="en-US" sz="9550">
                <a:latin typeface="Tahoma" panose="020B0604030504040204"/>
                <a:cs typeface="Tahoma" panose="020B0604030504040204"/>
              </a:rPr>
              <a:t>рақмет</a:t>
            </a:r>
            <a:r>
              <a:rPr lang="en-US" altLang="ru-RU" sz="9550">
                <a:latin typeface="Tahoma" panose="020B0604030504040204"/>
                <a:cs typeface="Tahoma" panose="020B0604030504040204"/>
              </a:rPr>
              <a:t>!</a:t>
            </a:r>
            <a:endParaRPr lang="en-US" altLang="ru-RU" sz="955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828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en-US" sz="5300"/>
              <a:t>Қолданылатын</a:t>
            </a:r>
            <a:r>
              <a:rPr lang="en-US" altLang="ru-RU" sz="5300"/>
              <a:t> </a:t>
            </a:r>
            <a:r>
              <a:rPr lang="en-US" altLang="en-US" sz="5300"/>
              <a:t>деректер</a:t>
            </a:r>
            <a:r>
              <a:rPr lang="en-US" altLang="ru-RU" sz="5300"/>
              <a:t> </a:t>
            </a:r>
            <a:r>
              <a:rPr lang="en-US" altLang="en-US" sz="5300"/>
              <a:t>жинағы</a:t>
            </a:r>
            <a:endParaRPr lang="en-US" altLang="en-US" sz="5300"/>
          </a:p>
        </p:txBody>
      </p:sp>
      <p:sp>
        <p:nvSpPr>
          <p:cNvPr id="3" name="object 3"/>
          <p:cNvSpPr txBox="1"/>
          <p:nvPr/>
        </p:nvSpPr>
        <p:spPr>
          <a:xfrm>
            <a:off x="1023620" y="3490595"/>
            <a:ext cx="715518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жинағы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-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Титаник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593" y="6281847"/>
            <a:ext cx="11194415" cy="248539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3000"/>
              <a:buChar char="•"/>
              <a:tabLst>
                <a:tab pos="515620" algn="l"/>
              </a:tabLst>
            </a:pPr>
            <a:r>
              <a:rPr sz="3950" u="sng" spc="-9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  <a:hlinkClick r:id="rId1"/>
              </a:rPr>
              <a:t>https://www.kaggle.com/c/titanic/data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3200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Жинақты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Google Colab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жүйесіне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жүктеп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салуыңыз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керек</a:t>
            </a:r>
            <a:endParaRPr lang="en-US" altLang="en-US"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41947" y="3496913"/>
            <a:ext cx="10345420" cy="2492375"/>
            <a:chOff x="8141947" y="3496913"/>
            <a:chExt cx="10345420" cy="24923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1947" y="3496913"/>
              <a:ext cx="10344917" cy="2491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895" y="3591088"/>
              <a:ext cx="9947150" cy="2094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896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5750"/>
              <a:t>Титаник</a:t>
            </a:r>
            <a:r>
              <a:rPr lang="en-US" altLang="ru-RU" sz="5750"/>
              <a:t> </a:t>
            </a:r>
            <a:r>
              <a:rPr lang="en-US" altLang="en-US" sz="5750"/>
              <a:t>деректер</a:t>
            </a:r>
            <a:r>
              <a:rPr lang="en-US" altLang="ru-RU" sz="5750"/>
              <a:t> </a:t>
            </a:r>
            <a:r>
              <a:rPr lang="en-US" altLang="en-US" sz="5750"/>
              <a:t>жинағын</a:t>
            </a:r>
            <a:r>
              <a:rPr lang="en-US" altLang="ru-RU" sz="5750"/>
              <a:t> Pandas-</a:t>
            </a:r>
            <a:r>
              <a:rPr lang="ru-RU" altLang="ru-RU" sz="5750"/>
              <a:t>пен</a:t>
            </a:r>
            <a:r>
              <a:rPr lang="en-US" altLang="ru-RU" sz="5750"/>
              <a:t> </a:t>
            </a:r>
            <a:r>
              <a:rPr lang="en-US" altLang="en-US" sz="5750"/>
              <a:t>тазалау</a:t>
            </a:r>
            <a:endParaRPr lang="en-US" altLang="en-US" sz="5750"/>
          </a:p>
        </p:txBody>
      </p:sp>
      <p:sp>
        <p:nvSpPr>
          <p:cNvPr id="3" name="object 3"/>
          <p:cNvSpPr txBox="1"/>
          <p:nvPr/>
        </p:nvSpPr>
        <p:spPr>
          <a:xfrm>
            <a:off x="1023593" y="2866698"/>
            <a:ext cx="17654905" cy="3899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ts val="4615"/>
              </a:lnSpc>
              <a:spcBef>
                <a:spcPts val="95"/>
              </a:spcBef>
              <a:buSzPct val="123000"/>
              <a:buFont typeface="Trebuchet MS" panose="020B0603020202020204"/>
              <a:buChar char="•"/>
              <a:tabLst>
                <a:tab pos="514350" algn="l"/>
              </a:tabLst>
            </a:pPr>
            <a:r>
              <a:rPr lang="" altLang="" sz="3950" b="1" spc="-100" dirty="0">
                <a:latin typeface="Arial" panose="020B0604020202020204"/>
                <a:cs typeface="Arial" panose="020B0604020202020204"/>
              </a:rPr>
              <a:t>Мақсаты</a:t>
            </a:r>
            <a:r>
              <a:rPr sz="3950" spc="-100" dirty="0">
                <a:latin typeface="Trebuchet MS" panose="020B0603020202020204"/>
                <a:cs typeface="Trebuchet MS" panose="020B0603020202020204"/>
              </a:rPr>
              <a:t>:</a:t>
            </a:r>
            <a:r>
              <a:rPr sz="3950" spc="-1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жинағын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тазалау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алдын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ала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жолын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түсіну</a:t>
            </a:r>
            <a:r>
              <a:rPr lang="" altLang="en-US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75" dirty="0">
                <a:latin typeface="Trebuchet MS" panose="020B0603020202020204"/>
                <a:cs typeface="Trebuchet MS" panose="020B0603020202020204"/>
              </a:rPr>
              <a:t>«Титаник»</a:t>
            </a:r>
            <a:r>
              <a:rPr sz="3950" spc="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pandas</a:t>
            </a:r>
            <a:r>
              <a:rPr lang="" altLang="" sz="3950" spc="-10" dirty="0">
                <a:latin typeface="Trebuchet MS" panose="020B0603020202020204"/>
                <a:cs typeface="Trebuchet MS" panose="020B0603020202020204"/>
              </a:rPr>
              <a:t> арқылы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.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marR="422910" indent="-502920">
              <a:lnSpc>
                <a:spcPts val="4300"/>
              </a:lnSpc>
              <a:spcBef>
                <a:spcPts val="3885"/>
              </a:spcBef>
              <a:buSzPct val="123000"/>
              <a:buFont typeface="Trebuchet MS" panose="020B0603020202020204"/>
              <a:buChar char="•"/>
              <a:tabLst>
                <a:tab pos="514350" algn="l"/>
                <a:tab pos="7568565" algn="l"/>
              </a:tabLst>
            </a:pPr>
            <a:r>
              <a:rPr lang="" altLang="" sz="3950" b="1" dirty="0">
                <a:latin typeface="Arial" panose="020B0604020202020204"/>
                <a:cs typeface="Arial" panose="020B0604020202020204"/>
              </a:rPr>
              <a:t>Маңыздылығы</a:t>
            </a:r>
            <a:r>
              <a:rPr sz="3950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3950" spc="-1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тазалау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кез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келген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талдаудағы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машиналық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оқытуға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дайындаудағы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маңызды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қадам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болып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табылады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5" dirty="0">
                <a:latin typeface="Trebuchet MS" panose="020B0603020202020204"/>
                <a:cs typeface="Trebuchet MS" panose="020B0603020202020204"/>
              </a:rPr>
              <a:t>жинағы</a:t>
            </a:r>
            <a:r>
              <a:rPr lang="" altLang="en-US" sz="39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45" dirty="0">
                <a:latin typeface="Trebuchet MS" panose="020B0603020202020204"/>
                <a:cs typeface="Trebuchet MS" panose="020B0603020202020204"/>
              </a:rPr>
              <a:t>«Титаник»</a:t>
            </a:r>
            <a:r>
              <a:rPr sz="395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өңдеудің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нақты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мысалын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көрсетеді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062735" y="7585556"/>
            <a:ext cx="4394342" cy="3079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638" y="7704730"/>
            <a:ext cx="3760374" cy="28931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216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280" dirty="0"/>
              <a:t>Деректермен</a:t>
            </a:r>
            <a:r>
              <a:rPr lang="en-US" altLang="ru-RU" spc="-280" dirty="0"/>
              <a:t> </a:t>
            </a:r>
            <a:r>
              <a:rPr lang="en-US" altLang="en-US" spc="-280" dirty="0"/>
              <a:t>жұмыс</a:t>
            </a:r>
            <a:r>
              <a:rPr lang="en-US" altLang="ru-RU" spc="-280" dirty="0"/>
              <a:t> </a:t>
            </a:r>
            <a:r>
              <a:rPr lang="en-US" altLang="en-US" spc="-280" dirty="0"/>
              <a:t>істеуге</a:t>
            </a:r>
            <a:r>
              <a:rPr lang="en-US" altLang="ru-RU" spc="-280" dirty="0"/>
              <a:t> </a:t>
            </a:r>
            <a:r>
              <a:rPr lang="en-US" altLang="en-US" spc="-280" dirty="0"/>
              <a:t>арналған</a:t>
            </a:r>
            <a:r>
              <a:rPr lang="en-US" altLang="ru-RU" spc="-280" dirty="0"/>
              <a:t> </a:t>
            </a:r>
            <a:r>
              <a:rPr lang="en-US" altLang="en-US" spc="-280" dirty="0"/>
              <a:t>кітапханалар</a:t>
            </a:r>
            <a:endParaRPr lang="en-US" altLang="en-US" spc="-28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502190"/>
            <a:ext cx="12500610" cy="3874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5620" indent="-502920">
              <a:lnSpc>
                <a:spcPts val="4500"/>
              </a:lnSpc>
              <a:spcBef>
                <a:spcPts val="95"/>
              </a:spcBef>
              <a:buSzPct val="123000"/>
              <a:buFont typeface="Trebuchet MS" panose="020B0603020202020204"/>
              <a:buChar char="•"/>
              <a:tabLst>
                <a:tab pos="515620" algn="l"/>
                <a:tab pos="3108960" algn="l"/>
              </a:tabLst>
            </a:pPr>
            <a:r>
              <a:rPr sz="3950" b="1" dirty="0">
                <a:latin typeface="Arial" panose="020B0604020202020204"/>
                <a:cs typeface="Arial" panose="020B0604020202020204"/>
              </a:rPr>
              <a:t>Pandas</a:t>
            </a:r>
            <a:r>
              <a:rPr sz="395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950" spc="-50" dirty="0">
                <a:latin typeface="Trebuchet MS" panose="020B0603020202020204"/>
                <a:cs typeface="Trebuchet MS" panose="020B0603020202020204"/>
              </a:rPr>
              <a:t>—</a:t>
            </a:r>
            <a:r>
              <a:rPr sz="3950" dirty="0">
                <a:latin typeface="Trebuchet MS" panose="020B0603020202020204"/>
                <a:cs typeface="Trebuchet MS" panose="020B0603020202020204"/>
              </a:rPr>
              <a:t>	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Python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бағдарламалау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тіліне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арналған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бағдарламалық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құрал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кітапханасы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.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ts val="4470"/>
              </a:lnSpc>
              <a:spcBef>
                <a:spcPts val="320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Атап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айтқанда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сандық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кестелер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уақыт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қатарларын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өңдеуге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арналған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құрылымдарын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операцияларды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ұсынады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632189" y="4105120"/>
            <a:ext cx="3382051" cy="1015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lang="en-US" altLang="en-US" spc="-265" dirty="0"/>
              <a:t>Деректерді</a:t>
            </a:r>
            <a:r>
              <a:rPr lang="en-US" altLang="ru-RU" spc="-265" dirty="0"/>
              <a:t> </a:t>
            </a:r>
            <a:r>
              <a:rPr lang="en-US" altLang="en-US" spc="-265" dirty="0"/>
              <a:t>тазалау</a:t>
            </a:r>
            <a:r>
              <a:rPr lang="en-US" altLang="ru-RU" spc="-265" dirty="0"/>
              <a:t> </a:t>
            </a:r>
            <a:r>
              <a:rPr lang="en-US" altLang="en-US" spc="-265" dirty="0"/>
              <a:t>және</a:t>
            </a:r>
            <a:r>
              <a:rPr lang="en-US" altLang="ru-RU" spc="-265" dirty="0"/>
              <a:t> </a:t>
            </a:r>
            <a:r>
              <a:rPr lang="en-US" altLang="en-US" spc="-265" dirty="0"/>
              <a:t>дайындау</a:t>
            </a:r>
            <a:endParaRPr lang="en-US" altLang="en-US" spc="-26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23593" y="2588220"/>
            <a:ext cx="10645140" cy="344170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Жетіспейтін</a:t>
            </a:r>
            <a:r>
              <a:rPr lang="en-US" altLang="ru-RU" spc="-10" dirty="0"/>
              <a:t> </a:t>
            </a:r>
            <a:r>
              <a:rPr lang="en-US" altLang="en-US" spc="-10" dirty="0"/>
              <a:t>мәндерді</a:t>
            </a:r>
            <a:r>
              <a:rPr lang="en-US" altLang="ru-RU" spc="-10" dirty="0"/>
              <a:t> </a:t>
            </a:r>
            <a:r>
              <a:rPr lang="en-US" altLang="en-US" spc="-10" dirty="0"/>
              <a:t>өңдеу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Категориялық</a:t>
            </a:r>
            <a:r>
              <a:rPr lang="en-US" altLang="ru-RU" spc="-10" dirty="0"/>
              <a:t> </a:t>
            </a:r>
            <a:r>
              <a:rPr lang="en-US" altLang="en-US" spc="-10" dirty="0"/>
              <a:t>айнымалыларды</a:t>
            </a:r>
            <a:r>
              <a:rPr lang="en-US" altLang="ru-RU" spc="-10" dirty="0"/>
              <a:t> </a:t>
            </a:r>
            <a:r>
              <a:rPr lang="en-US" altLang="en-US" spc="-10" dirty="0"/>
              <a:t>кодтау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Мәліметтер</a:t>
            </a:r>
            <a:r>
              <a:rPr lang="en-US" altLang="ru-RU" spc="-10" dirty="0"/>
              <a:t> </a:t>
            </a:r>
            <a:r>
              <a:rPr lang="en-US" altLang="en-US" spc="-10" dirty="0"/>
              <a:t>пішімдерін</a:t>
            </a:r>
            <a:r>
              <a:rPr lang="en-US" altLang="ru-RU" spc="-10" dirty="0"/>
              <a:t> </a:t>
            </a:r>
            <a:r>
              <a:rPr lang="en-US" altLang="en-US" spc="-10" dirty="0"/>
              <a:t>стандарттау</a:t>
            </a:r>
            <a:endParaRPr lang="en-US" altLang="en-US" spc="-10" dirty="0"/>
          </a:p>
          <a:p>
            <a:pPr marL="514985" indent="-502285">
              <a:lnSpc>
                <a:spcPct val="100000"/>
              </a:lnSpc>
              <a:spcBef>
                <a:spcPts val="197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pc="-10" dirty="0"/>
              <a:t>Сандық</a:t>
            </a:r>
            <a:r>
              <a:rPr lang="en-US" altLang="ru-RU" spc="-10" dirty="0"/>
              <a:t> </a:t>
            </a:r>
            <a:r>
              <a:rPr lang="en-US" altLang="en-US" spc="-10" dirty="0"/>
              <a:t>мәндерді</a:t>
            </a:r>
            <a:r>
              <a:rPr lang="en-US" altLang="ru-RU" spc="-10" dirty="0"/>
              <a:t> </a:t>
            </a:r>
            <a:r>
              <a:rPr lang="en-US" altLang="en-US" spc="-10" dirty="0"/>
              <a:t>қалыпқа</a:t>
            </a:r>
            <a:r>
              <a:rPr lang="en-US" altLang="ru-RU" spc="-10" dirty="0"/>
              <a:t> </a:t>
            </a:r>
            <a:r>
              <a:rPr lang="en-US" altLang="en-US" spc="-10" dirty="0"/>
              <a:t>келтіру</a:t>
            </a:r>
            <a:endParaRPr lang="en-US" altLang="en-US" spc="-10" dirty="0"/>
          </a:p>
        </p:txBody>
      </p:sp>
      <p:sp>
        <p:nvSpPr>
          <p:cNvPr id="4" name="object 4"/>
          <p:cNvSpPr/>
          <p:nvPr/>
        </p:nvSpPr>
        <p:spPr>
          <a:xfrm>
            <a:off x="10202533" y="2574740"/>
            <a:ext cx="1165860" cy="894715"/>
          </a:xfrm>
          <a:custGeom>
            <a:avLst/>
            <a:gdLst/>
            <a:ahLst/>
            <a:cxnLst/>
            <a:rect l="l" t="t" r="r" b="b"/>
            <a:pathLst>
              <a:path w="1165859" h="894714">
                <a:moveTo>
                  <a:pt x="1165834" y="130302"/>
                </a:moveTo>
                <a:lnTo>
                  <a:pt x="1036167" y="762"/>
                </a:lnTo>
                <a:lnTo>
                  <a:pt x="1034516" y="0"/>
                </a:lnTo>
                <a:lnTo>
                  <a:pt x="1031214" y="0"/>
                </a:lnTo>
                <a:lnTo>
                  <a:pt x="1029436" y="762"/>
                </a:lnTo>
                <a:lnTo>
                  <a:pt x="405625" y="624700"/>
                </a:lnTo>
                <a:lnTo>
                  <a:pt x="401434" y="624700"/>
                </a:lnTo>
                <a:lnTo>
                  <a:pt x="135001" y="358127"/>
                </a:lnTo>
                <a:lnTo>
                  <a:pt x="130937" y="358127"/>
                </a:lnTo>
                <a:lnTo>
                  <a:pt x="0" y="489064"/>
                </a:lnTo>
                <a:lnTo>
                  <a:pt x="0" y="493255"/>
                </a:lnTo>
                <a:lnTo>
                  <a:pt x="401434" y="894689"/>
                </a:lnTo>
                <a:lnTo>
                  <a:pt x="405625" y="894689"/>
                </a:lnTo>
                <a:lnTo>
                  <a:pt x="675627" y="624700"/>
                </a:lnTo>
                <a:lnTo>
                  <a:pt x="1165834" y="134493"/>
                </a:lnTo>
                <a:lnTo>
                  <a:pt x="1165834" y="130302"/>
                </a:lnTo>
                <a:close/>
              </a:path>
            </a:pathLst>
          </a:custGeom>
          <a:solidFill>
            <a:srgbClr val="60D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967921" y="3675805"/>
            <a:ext cx="1165860" cy="894715"/>
          </a:xfrm>
          <a:custGeom>
            <a:avLst/>
            <a:gdLst/>
            <a:ahLst/>
            <a:cxnLst/>
            <a:rect l="l" t="t" r="r" b="b"/>
            <a:pathLst>
              <a:path w="1165859" h="894714">
                <a:moveTo>
                  <a:pt x="1165821" y="130416"/>
                </a:moveTo>
                <a:lnTo>
                  <a:pt x="1036167" y="762"/>
                </a:lnTo>
                <a:lnTo>
                  <a:pt x="1034516" y="0"/>
                </a:lnTo>
                <a:lnTo>
                  <a:pt x="1031214" y="0"/>
                </a:lnTo>
                <a:lnTo>
                  <a:pt x="1029436" y="762"/>
                </a:lnTo>
                <a:lnTo>
                  <a:pt x="405498" y="624687"/>
                </a:lnTo>
                <a:lnTo>
                  <a:pt x="401434" y="624687"/>
                </a:lnTo>
                <a:lnTo>
                  <a:pt x="134988" y="358127"/>
                </a:lnTo>
                <a:lnTo>
                  <a:pt x="130797" y="358127"/>
                </a:lnTo>
                <a:lnTo>
                  <a:pt x="0" y="489064"/>
                </a:lnTo>
                <a:lnTo>
                  <a:pt x="0" y="493255"/>
                </a:lnTo>
                <a:lnTo>
                  <a:pt x="401434" y="894689"/>
                </a:lnTo>
                <a:lnTo>
                  <a:pt x="405498" y="894689"/>
                </a:lnTo>
                <a:lnTo>
                  <a:pt x="675614" y="624687"/>
                </a:lnTo>
                <a:lnTo>
                  <a:pt x="1165821" y="134480"/>
                </a:lnTo>
                <a:lnTo>
                  <a:pt x="1165821" y="130416"/>
                </a:lnTo>
                <a:close/>
              </a:path>
            </a:pathLst>
          </a:custGeom>
          <a:solidFill>
            <a:srgbClr val="60D73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265" dirty="0"/>
              <a:t>Жетіспейтін</a:t>
            </a:r>
            <a:r>
              <a:rPr lang="en-US" altLang="ru-RU" spc="-265" dirty="0"/>
              <a:t> </a:t>
            </a:r>
            <a:r>
              <a:rPr lang="en-US" altLang="en-US" spc="-265" dirty="0"/>
              <a:t>деректерді</a:t>
            </a:r>
            <a:r>
              <a:rPr lang="en-US" altLang="ru-RU" spc="-265" dirty="0"/>
              <a:t> </a:t>
            </a:r>
            <a:r>
              <a:rPr lang="en-US" altLang="en-US" spc="-265" dirty="0"/>
              <a:t>өңдеу</a:t>
            </a:r>
            <a:endParaRPr lang="en-US" altLang="en-US" spc="-265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500285"/>
            <a:ext cx="16816070" cy="525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Font typeface="Trebuchet MS" panose="020B0603020202020204"/>
              <a:buChar char="•"/>
              <a:tabLst>
                <a:tab pos="514350" algn="l"/>
              </a:tabLst>
            </a:pPr>
            <a:r>
              <a:rPr lang="en-US" altLang="en-US" sz="3950" b="1" spc="-10" dirty="0">
                <a:latin typeface="Trebuchet MS" panose="020B0603020202020204"/>
                <a:cs typeface="Trebuchet MS" panose="020B0603020202020204"/>
              </a:rPr>
              <a:t>Қадам</a:t>
            </a:r>
            <a:r>
              <a:rPr lang="en-US" altLang="ru-RU" sz="3950" b="1" spc="-10" dirty="0">
                <a:latin typeface="Trebuchet MS" panose="020B0603020202020204"/>
                <a:cs typeface="Trebuchet MS" panose="020B0603020202020204"/>
              </a:rPr>
              <a:t> 1.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Жетіспейтін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мәндерді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анықтаңыз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.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1017905">
              <a:lnSpc>
                <a:spcPct val="100000"/>
              </a:lnSpc>
              <a:spcBef>
                <a:spcPts val="2850"/>
              </a:spcBef>
            </a:pPr>
            <a:r>
              <a:rPr sz="39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df.isnull().sum()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 marL="514985" indent="-502285">
              <a:lnSpc>
                <a:spcPct val="100000"/>
              </a:lnSpc>
              <a:spcBef>
                <a:spcPts val="3645"/>
              </a:spcBef>
              <a:buSzPct val="123000"/>
              <a:buFont typeface="Trebuchet MS" panose="020B0603020202020204"/>
              <a:buChar char="•"/>
              <a:tabLst>
                <a:tab pos="514350" algn="l"/>
              </a:tabLst>
            </a:pPr>
            <a:r>
              <a:rPr lang="" altLang="en-US" sz="3950" b="1" spc="-10" dirty="0">
                <a:latin typeface="Trebuchet MS" panose="020B0603020202020204"/>
                <a:cs typeface="Trebuchet MS" panose="020B0603020202020204"/>
              </a:rPr>
              <a:t>Қ</a:t>
            </a:r>
            <a:r>
              <a:rPr lang="en-US" altLang="en-US" sz="3950" b="1" spc="-10" dirty="0">
                <a:latin typeface="Trebuchet MS" panose="020B0603020202020204"/>
                <a:cs typeface="Trebuchet MS" panose="020B0603020202020204"/>
              </a:rPr>
              <a:t>адам</a:t>
            </a:r>
            <a:r>
              <a:rPr lang="" altLang="en-US" sz="3950" b="1" spc="-10" dirty="0">
                <a:latin typeface="Trebuchet MS" panose="020B0603020202020204"/>
                <a:cs typeface="Trebuchet MS" panose="020B0603020202020204"/>
              </a:rPr>
              <a:t> 2</a:t>
            </a:r>
            <a:r>
              <a:rPr lang="en-US" altLang="ru-RU" sz="3950" b="1" spc="-10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Жетіспейтін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мәндерді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стратегиясын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анықтаңыз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: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1017270" lvl="1" indent="-502285">
              <a:lnSpc>
                <a:spcPct val="100000"/>
              </a:lnSpc>
              <a:spcBef>
                <a:spcPts val="3205"/>
              </a:spcBef>
              <a:buSzPct val="123000"/>
              <a:buChar char="•"/>
              <a:tabLst>
                <a:tab pos="1016635" algn="l"/>
              </a:tabLst>
            </a:pP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Жолдарды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/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бағандарды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жою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.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1017905" marR="5080" lvl="1" indent="-502920">
              <a:lnSpc>
                <a:spcPts val="4200"/>
              </a:lnSpc>
              <a:spcBef>
                <a:spcPts val="3845"/>
              </a:spcBef>
              <a:buSzPct val="123000"/>
              <a:buChar char="•"/>
              <a:tabLst>
                <a:tab pos="1017905" algn="l"/>
              </a:tabLst>
            </a:pP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Жетіспейтін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мәндерді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орташа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медиана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режим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толтырғышпен</a:t>
            </a:r>
            <a:r>
              <a:rPr lang="en-US" altLang="ru-RU" sz="395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10" dirty="0">
                <a:latin typeface="Trebuchet MS" panose="020B0603020202020204"/>
                <a:cs typeface="Trebuchet MS" panose="020B0603020202020204"/>
              </a:rPr>
              <a:t>толтырыңыз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.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898" y="863832"/>
            <a:ext cx="18056302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365" dirty="0"/>
              <a:t>Орташа</a:t>
            </a:r>
            <a:r>
              <a:rPr lang="" altLang="en-US" spc="-365" dirty="0"/>
              <a:t> шама</a:t>
            </a:r>
            <a:r>
              <a:rPr lang="en-US" altLang="ru-RU" spc="-365" dirty="0"/>
              <a:t>, </a:t>
            </a:r>
            <a:r>
              <a:rPr lang="" altLang="en-US" spc="-365" dirty="0"/>
              <a:t>М</a:t>
            </a:r>
            <a:r>
              <a:rPr lang="en-US" altLang="en-US" spc="-365" dirty="0"/>
              <a:t>едиана</a:t>
            </a:r>
            <a:r>
              <a:rPr lang="en-US" altLang="ru-RU" spc="-365" dirty="0"/>
              <a:t> </a:t>
            </a:r>
            <a:r>
              <a:rPr lang="en-US" altLang="en-US" spc="-365" dirty="0"/>
              <a:t>және</a:t>
            </a:r>
            <a:r>
              <a:rPr spc="-365" dirty="0"/>
              <a:t> </a:t>
            </a:r>
            <a:r>
              <a:rPr spc="-20" dirty="0"/>
              <a:t>Мода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502520"/>
            <a:ext cx="17893030" cy="232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indent="-502920">
              <a:lnSpc>
                <a:spcPts val="4500"/>
              </a:lnSpc>
              <a:spcBef>
                <a:spcPts val="100"/>
              </a:spcBef>
              <a:buSzPct val="123000"/>
              <a:buFont typeface="Trebuchet MS" panose="020B0603020202020204"/>
              <a:buChar char="•"/>
              <a:tabLst>
                <a:tab pos="515620" algn="l"/>
                <a:tab pos="5882640" algn="l"/>
              </a:tabLst>
            </a:pP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Орташа</a:t>
            </a:r>
            <a:r>
              <a:rPr lang="en-US" altLang="ru-RU" sz="395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b="1">
                <a:latin typeface="Trebuchet MS" panose="020B0603020202020204"/>
                <a:cs typeface="Trebuchet MS" panose="020B0603020202020204"/>
              </a:rPr>
              <a:t>шама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–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сандар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жиынын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қосып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содан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кейін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қосындыны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олардың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санына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бөлу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арқылы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есептелетін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арифметикалық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орта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2, 3, 3, 5, 7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10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сандарының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орташа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мәні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5-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тең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олардың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қосындысы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30-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олардың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санына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6-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бөлудің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нәтижесі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endParaRPr lang="en-US" altLang="ru-RU"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2730" y="8189093"/>
            <a:ext cx="7224395" cy="626745"/>
          </a:xfrm>
          <a:prstGeom prst="rect">
            <a:avLst/>
          </a:prstGeom>
          <a:ln w="20940">
            <a:solidFill>
              <a:srgbClr val="00A1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42975" algn="ctr">
              <a:lnSpc>
                <a:spcPts val="4425"/>
              </a:lnSpc>
            </a:pPr>
            <a:r>
              <a:rPr sz="3950" spc="-10" dirty="0">
                <a:latin typeface="Courier New" panose="02070309020205020404"/>
                <a:cs typeface="Courier New" panose="02070309020205020404"/>
              </a:rPr>
              <a:t>df[</a:t>
            </a:r>
            <a:r>
              <a:rPr sz="3950" spc="-10" dirty="0">
                <a:solidFill>
                  <a:srgbClr val="ED210C"/>
                </a:solidFill>
                <a:latin typeface="Courier New" panose="02070309020205020404"/>
                <a:cs typeface="Courier New" panose="02070309020205020404"/>
              </a:rPr>
              <a:t>‘Age'</a:t>
            </a:r>
            <a:r>
              <a:rPr sz="3950" spc="-10" dirty="0">
                <a:latin typeface="Courier New" panose="02070309020205020404"/>
                <a:cs typeface="Courier New" panose="02070309020205020404"/>
              </a:rPr>
              <a:t>].mean()</a:t>
            </a:r>
            <a:endParaRPr sz="39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8279</Words>
  <Application>WPS Presentation</Application>
  <PresentationFormat>On-screen Show (4:3)</PresentationFormat>
  <Paragraphs>313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4" baseType="lpstr">
      <vt:lpstr>Arial</vt:lpstr>
      <vt:lpstr>SimSun</vt:lpstr>
      <vt:lpstr>Wingdings</vt:lpstr>
      <vt:lpstr>Arial</vt:lpstr>
      <vt:lpstr>Trebuchet MS</vt:lpstr>
      <vt:lpstr>Microsoft Sans Serif</vt:lpstr>
      <vt:lpstr>Courier New</vt:lpstr>
      <vt:lpstr>Leelawadee UI</vt:lpstr>
      <vt:lpstr>Microsoft YaHei</vt:lpstr>
      <vt:lpstr>Arial Unicode MS</vt:lpstr>
      <vt:lpstr>Calibri</vt:lpstr>
      <vt:lpstr>Times New Roman</vt:lpstr>
      <vt:lpstr>Verdana</vt:lpstr>
      <vt:lpstr>Tahoma</vt:lpstr>
      <vt:lpstr>Office Theme</vt:lpstr>
      <vt:lpstr>Основы искусственного интеллекта</vt:lpstr>
      <vt:lpstr>Инструменты для анализа данных</vt:lpstr>
      <vt:lpstr>Работа с Google Collab</vt:lpstr>
      <vt:lpstr>Набор данных для использования</vt:lpstr>
      <vt:lpstr>Чистка набора данных Титаник с помощью Pandas</vt:lpstr>
      <vt:lpstr>Библиотеки для работы с данными</vt:lpstr>
      <vt:lpstr>Чистка и подготовка данных</vt:lpstr>
      <vt:lpstr>Обработка недостающих данных</vt:lpstr>
      <vt:lpstr>Среднее значение, Медиана, и Мода</vt:lpstr>
      <vt:lpstr>Среднее значение, Медиана, и Мода</vt:lpstr>
      <vt:lpstr>Преобразование типов данных</vt:lpstr>
      <vt:lpstr>Feature Engineering</vt:lpstr>
      <vt:lpstr>Тип boolean (bool)</vt:lpstr>
      <vt:lpstr>Эквивалентность True/False и 1/0</vt:lpstr>
      <vt:lpstr>Масштабирование и нормализация</vt:lpstr>
      <vt:lpstr>Окончательно очищенный набор данных</vt:lpstr>
      <vt:lpstr>Окончательно очищенный набор данных</vt:lpstr>
      <vt:lpstr>Чистка и подготовка данных</vt:lpstr>
      <vt:lpstr>Преобразования даты</vt:lpstr>
      <vt:lpstr>Введение</vt:lpstr>
      <vt:lpstr>Основные типы данных</vt:lpstr>
      <vt:lpstr>Определение и Характеристики</vt:lpstr>
      <vt:lpstr>Примеры структурированных типов данных</vt:lpstr>
      <vt:lpstr>Работа с Pandas</vt:lpstr>
      <vt:lpstr>Представление таблицы данных pandas</vt:lpstr>
      <vt:lpstr>Представление таблицы данных pandas</vt:lpstr>
      <vt:lpstr>Преимущества структурированных данных</vt:lpstr>
      <vt:lpstr>Недостатки структурированных данных</vt:lpstr>
      <vt:lpstr>Определение и Характеристики</vt:lpstr>
      <vt:lpstr>Примеры неструктурированных типов данных</vt:lpstr>
      <vt:lpstr>Работа с Pandas</vt:lpstr>
      <vt:lpstr>Преимущества неструктурированных типов данных</vt:lpstr>
      <vt:lpstr>Недостатки неструктурированных типов данных</vt:lpstr>
      <vt:lpstr>Определение и Характеристики</vt:lpstr>
      <vt:lpstr>Примеры</vt:lpstr>
      <vt:lpstr>Работа с Pandas</vt:lpstr>
      <vt:lpstr>Преимущества и недостатки полуструктурированныхданных</vt:lpstr>
      <vt:lpstr>Сравнительная таблица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Жасанды интеллект негіздері</dc:title>
  <dc:creator>Popova Galina</dc:creator>
  <cp:lastModifiedBy>имя</cp:lastModifiedBy>
  <cp:revision>1</cp:revision>
  <dcterms:created xsi:type="dcterms:W3CDTF">2025-10-30T17:54:15Z</dcterms:created>
  <dcterms:modified xsi:type="dcterms:W3CDTF">2025-10-30T17:54:15Z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2025-03-31T05:00:00Z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2025-10-30T05:00:00Z</vt:filetime>
  </property>
  <property fmtid="{D5CDD505-2E9C-101B-9397-08002B2CF9AE}" pid="5" name="Producer">
    <vt:lpwstr>Microsoft® Office PowerPoint® 2007</vt:lpwstr>
  </property>
  <property fmtid="{D5CDD505-2E9C-101B-9397-08002B2CF9AE}" pid="6" name="ICV">
    <vt:lpwstr>1961C728B4744E71A6E42164838F21BE_12</vt:lpwstr>
  </property>
  <property fmtid="{D5CDD505-2E9C-101B-9397-08002B2CF9AE}" pid="7" name="KSOProductBuildVer">
    <vt:lpwstr>1049-12.2.0.23131</vt:lpwstr>
  </property>
</Properties>
</file>